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13"/>
  </p:notesMasterIdLst>
  <p:handoutMasterIdLst>
    <p:handoutMasterId r:id="rId14"/>
  </p:handoutMasterIdLst>
  <p:sldIdLst>
    <p:sldId id="257" r:id="rId5"/>
    <p:sldId id="270" r:id="rId6"/>
    <p:sldId id="303" r:id="rId7"/>
    <p:sldId id="298" r:id="rId8"/>
    <p:sldId id="294" r:id="rId9"/>
    <p:sldId id="306" r:id="rId10"/>
    <p:sldId id="305" r:id="rId11"/>
    <p:sldId id="275" r:id="rId1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784"/>
    <a:srgbClr val="2DA24F"/>
    <a:srgbClr val="990033"/>
    <a:srgbClr val="0A9C26"/>
    <a:srgbClr val="D36A4D"/>
    <a:srgbClr val="E49A38"/>
    <a:srgbClr val="BFD844"/>
    <a:srgbClr val="169044"/>
    <a:srgbClr val="2C567A"/>
    <a:srgbClr val="0D1D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7949" autoAdjust="0"/>
  </p:normalViewPr>
  <p:slideViewPr>
    <p:cSldViewPr snapToGrid="0" showGuides="1">
      <p:cViewPr varScale="1">
        <p:scale>
          <a:sx n="64" d="100"/>
          <a:sy n="64" d="100"/>
        </p:scale>
        <p:origin x="718" y="1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97AB3EA8-A58D-4C92-A3AB-D271CCC294C7}" type="datetimeFigureOut">
              <a:rPr lang="en-US" smtClean="0"/>
              <a:t>8/13/2024</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noProof="0"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AEFB4FA-E877-413E-B608-88789D806C57}" type="datetimeFigureOut">
              <a:rPr lang="en-US" noProof="0" smtClean="0"/>
              <a:t>8/13/2024</a:t>
            </a:fld>
            <a:endParaRPr lang="en-US" noProof="0"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noProof="0"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noProof="0"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1</a:t>
            </a:fld>
            <a:endParaRPr lang="en-US"/>
          </a:p>
        </p:txBody>
      </p:sp>
    </p:spTree>
    <p:extLst>
      <p:ext uri="{BB962C8B-B14F-4D97-AF65-F5344CB8AC3E}">
        <p14:creationId xmlns:p14="http://schemas.microsoft.com/office/powerpoint/2010/main" val="298553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3328078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smtClean="0"/>
              <a:t>4</a:t>
            </a:fld>
            <a:endParaRPr lang="en-US"/>
          </a:p>
        </p:txBody>
      </p:sp>
    </p:spTree>
    <p:extLst>
      <p:ext uri="{BB962C8B-B14F-4D97-AF65-F5344CB8AC3E}">
        <p14:creationId xmlns:p14="http://schemas.microsoft.com/office/powerpoint/2010/main" val="43222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5</a:t>
            </a:fld>
            <a:endParaRPr lang="en-US"/>
          </a:p>
        </p:txBody>
      </p:sp>
    </p:spTree>
    <p:extLst>
      <p:ext uri="{BB962C8B-B14F-4D97-AF65-F5344CB8AC3E}">
        <p14:creationId xmlns:p14="http://schemas.microsoft.com/office/powerpoint/2010/main" val="163115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smtClean="0"/>
              <a:t>6</a:t>
            </a:fld>
            <a:endParaRPr lang="en-US"/>
          </a:p>
        </p:txBody>
      </p:sp>
    </p:spTree>
    <p:extLst>
      <p:ext uri="{BB962C8B-B14F-4D97-AF65-F5344CB8AC3E}">
        <p14:creationId xmlns:p14="http://schemas.microsoft.com/office/powerpoint/2010/main" val="1419540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6304E-FDE3-4B4F-A3B7-EBE87F3FA5E2}" type="slidenum">
              <a:rPr lang="en-US" smtClean="0"/>
              <a:t>7</a:t>
            </a:fld>
            <a:endParaRPr lang="en-US"/>
          </a:p>
        </p:txBody>
      </p:sp>
    </p:spTree>
    <p:extLst>
      <p:ext uri="{BB962C8B-B14F-4D97-AF65-F5344CB8AC3E}">
        <p14:creationId xmlns:p14="http://schemas.microsoft.com/office/powerpoint/2010/main" val="3303011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8</a:t>
            </a:fld>
            <a:endParaRPr lang="en-US"/>
          </a:p>
        </p:txBody>
      </p:sp>
    </p:spTree>
    <p:extLst>
      <p:ext uri="{BB962C8B-B14F-4D97-AF65-F5344CB8AC3E}">
        <p14:creationId xmlns:p14="http://schemas.microsoft.com/office/powerpoint/2010/main" val="4057122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applianceworksaz.com/litchfield-park-appliance-repair/"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click2houston.com/news/circle-these-dates-on-your-2018-calendar" TargetMode="External"/><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5" name="Group 4">
            <a:extLst>
              <a:ext uri="{FF2B5EF4-FFF2-40B4-BE49-F238E27FC236}">
                <a16:creationId xmlns:a16="http://schemas.microsoft.com/office/drawing/2014/main" id="{B81D666F-A039-4F75-88D7-54FFC326E26F}"/>
              </a:ext>
            </a:extLst>
          </p:cNvPr>
          <p:cNvGrpSpPr/>
          <p:nvPr userDrawn="1"/>
        </p:nvGrpSpPr>
        <p:grpSpPr>
          <a:xfrm>
            <a:off x="-2" y="0"/>
            <a:ext cx="2940910" cy="6858000"/>
            <a:chOff x="-2" y="0"/>
            <a:chExt cx="2940910" cy="6858000"/>
          </a:xfrm>
        </p:grpSpPr>
        <p:sp>
          <p:nvSpPr>
            <p:cNvPr id="4" name="Right Triangle 3">
              <a:extLst>
                <a:ext uri="{FF2B5EF4-FFF2-40B4-BE49-F238E27FC236}">
                  <a16:creationId xmlns:a16="http://schemas.microsoft.com/office/drawing/2014/main" id="{716863A8-3446-49D2-A707-18EA143A55C8}"/>
                </a:ext>
              </a:extLst>
            </p:cNvPr>
            <p:cNvSpPr/>
            <p:nvPr userDrawn="1"/>
          </p:nvSpPr>
          <p:spPr>
            <a:xfrm>
              <a:off x="0" y="4399005"/>
              <a:ext cx="2940908" cy="2458995"/>
            </a:xfrm>
            <a:prstGeom prst="rtTriangle">
              <a:avLst/>
            </a:prstGeom>
            <a:solidFill>
              <a:srgbClr val="2DA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F9B4D686-BF28-456A-9FF3-D23B7C78CE29}"/>
                </a:ext>
              </a:extLst>
            </p:cNvPr>
            <p:cNvSpPr/>
            <p:nvPr userDrawn="1"/>
          </p:nvSpPr>
          <p:spPr>
            <a:xfrm rot="5400000">
              <a:off x="240955" y="-240957"/>
              <a:ext cx="2458996" cy="2940909"/>
            </a:xfrm>
            <a:prstGeom prst="rtTriangle">
              <a:avLst/>
            </a:prstGeom>
            <a:solidFill>
              <a:srgbClr val="2DA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AB8FC9FD-5E7C-49C2-A1A2-C4299E3ACF55}"/>
              </a:ext>
            </a:extLst>
          </p:cNvPr>
          <p:cNvPicPr>
            <a:picLocks noChangeAspect="1"/>
          </p:cNvPicPr>
          <p:nvPr userDrawn="1"/>
        </p:nvPicPr>
        <p:blipFill>
          <a:blip r:embed="rId2">
            <a:extLst>
              <a:ext uri="{837473B0-CC2E-450A-ABE3-18F120FF3D39}">
                <a1611:picAttrSrcUrl xmlns:a1611="http://schemas.microsoft.com/office/drawing/2016/11/main" r:id="rId3"/>
              </a:ext>
            </a:extLst>
          </a:blip>
          <a:srcRect/>
          <a:stretch/>
        </p:blipFill>
        <p:spPr>
          <a:xfrm>
            <a:off x="482429" y="1353737"/>
            <a:ext cx="4434429" cy="41505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a:extLst>
              <a:ext uri="{FF2B5EF4-FFF2-40B4-BE49-F238E27FC236}">
                <a16:creationId xmlns:a16="http://schemas.microsoft.com/office/drawing/2014/main" id="{37C66FC3-F150-485D-84CF-8F605934D1D5}"/>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89989" y="163257"/>
            <a:ext cx="2255366" cy="710136"/>
          </a:xfrm>
          <a:prstGeom prst="rect">
            <a:avLst/>
          </a:prstGeom>
          <a:noFill/>
          <a:ln>
            <a:noFill/>
          </a:ln>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79162" y="2777552"/>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dirty="0"/>
              <a:t>Click to edit Master title style</a:t>
            </a:r>
          </a:p>
        </p:txBody>
      </p:sp>
      <p:pic>
        <p:nvPicPr>
          <p:cNvPr id="19" name="Picture 18">
            <a:extLst>
              <a:ext uri="{FF2B5EF4-FFF2-40B4-BE49-F238E27FC236}">
                <a16:creationId xmlns:a16="http://schemas.microsoft.com/office/drawing/2014/main" id="{85DDD2BB-281D-415B-BBD0-2B7F030B7446}"/>
              </a:ext>
            </a:extLst>
          </p:cNvPr>
          <p:cNvPicPr>
            <a:picLocks noChangeAspect="1"/>
          </p:cNvPicPr>
          <p:nvPr userDrawn="1"/>
        </p:nvPicPr>
        <p:blipFill>
          <a:blip r:embed="rId2"/>
          <a:stretch>
            <a:fillRect/>
          </a:stretch>
        </p:blipFill>
        <p:spPr>
          <a:xfrm>
            <a:off x="9742067" y="6034206"/>
            <a:ext cx="2255716" cy="707197"/>
          </a:xfrm>
          <a:prstGeom prst="rect">
            <a:avLst/>
          </a:prstGeom>
        </p:spPr>
      </p:pic>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315864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endParaRPr lang="en-US" noProof="0" dirty="0"/>
          </a:p>
        </p:txBody>
      </p:sp>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pic>
        <p:nvPicPr>
          <p:cNvPr id="8" name="Picture 7">
            <a:extLst>
              <a:ext uri="{FF2B5EF4-FFF2-40B4-BE49-F238E27FC236}">
                <a16:creationId xmlns:a16="http://schemas.microsoft.com/office/drawing/2014/main" id="{25FC40B0-ED27-47E5-A3C2-32A8418567EE}"/>
              </a:ext>
            </a:extLst>
          </p:cNvPr>
          <p:cNvPicPr>
            <a:picLocks noChangeAspect="1"/>
          </p:cNvPicPr>
          <p:nvPr userDrawn="1"/>
        </p:nvPicPr>
        <p:blipFill>
          <a:blip r:embed="rId2">
            <a:biLevel thresh="25000"/>
            <a:extLst>
              <a:ext uri="{28A0092B-C50C-407E-A947-70E740481C1C}">
                <a14:useLocalDpi xmlns:a14="http://schemas.microsoft.com/office/drawing/2010/main"/>
              </a:ext>
            </a:extLst>
          </a:blip>
          <a:stretch>
            <a:fillRect/>
          </a:stretch>
        </p:blipFill>
        <p:spPr>
          <a:xfrm>
            <a:off x="469638" y="6260507"/>
            <a:ext cx="1075427" cy="414929"/>
          </a:xfrm>
          <a:prstGeom prst="rect">
            <a:avLst/>
          </a:prstGeom>
        </p:spPr>
      </p:pic>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2" name="Picture 11">
            <a:extLst>
              <a:ext uri="{FF2B5EF4-FFF2-40B4-BE49-F238E27FC236}">
                <a16:creationId xmlns:a16="http://schemas.microsoft.com/office/drawing/2014/main" id="{EC2DFD46-BF74-47BA-A496-92ED1979C3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35133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332150F9-14BF-4DCB-884D-49596914C29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6845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03383C6B-3BE4-4380-AF26-1C21492FCE8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8" name="Picture 7">
            <a:extLst>
              <a:ext uri="{FF2B5EF4-FFF2-40B4-BE49-F238E27FC236}">
                <a16:creationId xmlns:a16="http://schemas.microsoft.com/office/drawing/2014/main" id="{06298D65-1027-4897-A948-DCEEF8FC3D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13" name="Picture 12">
            <a:extLst>
              <a:ext uri="{FF2B5EF4-FFF2-40B4-BE49-F238E27FC236}">
                <a16:creationId xmlns:a16="http://schemas.microsoft.com/office/drawing/2014/main" id="{91881DEA-0ECB-4310-ADF5-4337ACB433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2046" y="6261436"/>
            <a:ext cx="1073019" cy="414000"/>
          </a:xfrm>
          <a:prstGeom prst="rect">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hasCustomPrompt="1"/>
          </p:nvPr>
        </p:nvSpPr>
        <p:spPr>
          <a:xfrm>
            <a:off x="515938" y="499595"/>
            <a:ext cx="4937211" cy="1325563"/>
          </a:xfrm>
        </p:spPr>
        <p:txBody>
          <a:bodyPr lIns="0" tIns="0" rIns="0" bIns="0">
            <a:noAutofit/>
          </a:bodyPr>
          <a:lstStyle>
            <a:lvl1pPr>
              <a:defRPr sz="3200" b="1" cap="all" baseline="0"/>
            </a:lvl1pPr>
          </a:lstStyle>
          <a:p>
            <a:r>
              <a:rPr lang="en-US" noProof="0" dirty="0"/>
              <a:t>Table of Content</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134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2DA2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6" name="Picture 5">
            <a:extLst>
              <a:ext uri="{FF2B5EF4-FFF2-40B4-BE49-F238E27FC236}">
                <a16:creationId xmlns:a16="http://schemas.microsoft.com/office/drawing/2014/main" id="{A1551CB6-DFA3-48FA-9F2C-839113192204}"/>
              </a:ext>
            </a:extLst>
          </p:cNvPr>
          <p:cNvPicPr>
            <a:picLocks noChangeAspect="1"/>
          </p:cNvPicPr>
          <p:nvPr userDrawn="1"/>
        </p:nvPicPr>
        <p:blipFill>
          <a:blip r:embed="rId2"/>
          <a:srcRect/>
          <a:stretch/>
        </p:blipFill>
        <p:spPr>
          <a:xfrm>
            <a:off x="143841" y="5996214"/>
            <a:ext cx="1264484" cy="435389"/>
          </a:xfrm>
          <a:prstGeom prst="rect">
            <a:avLst/>
          </a:prstGeom>
        </p:spPr>
      </p:pic>
      <p:sp>
        <p:nvSpPr>
          <p:cNvPr id="8" name="Rectangle 7">
            <a:extLst>
              <a:ext uri="{FF2B5EF4-FFF2-40B4-BE49-F238E27FC236}">
                <a16:creationId xmlns:a16="http://schemas.microsoft.com/office/drawing/2014/main" id="{43782F6D-B768-C710-5BE6-FA0E3356BE8F}"/>
              </a:ext>
            </a:extLst>
          </p:cNvPr>
          <p:cNvSpPr/>
          <p:nvPr userDrawn="1"/>
        </p:nvSpPr>
        <p:spPr>
          <a:xfrm>
            <a:off x="1518700" y="6213909"/>
            <a:ext cx="10351064" cy="81810"/>
          </a:xfrm>
          <a:prstGeom prst="rect">
            <a:avLst/>
          </a:prstGeom>
          <a:solidFill>
            <a:srgbClr val="134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98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9" name="Picture 8">
            <a:extLst>
              <a:ext uri="{FF2B5EF4-FFF2-40B4-BE49-F238E27FC236}">
                <a16:creationId xmlns:a16="http://schemas.microsoft.com/office/drawing/2014/main" id="{4FE28ACC-E44C-4381-B768-0310810E78D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015850" y="391862"/>
            <a:ext cx="1745251" cy="673365"/>
          </a:xfrm>
          <a:prstGeom prst="rect">
            <a:avLst/>
          </a:prstGeom>
        </p:spPr>
      </p:pic>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pic>
        <p:nvPicPr>
          <p:cNvPr id="7" name="Picture 6" descr="A close up of a sign&#10;&#10;Description automatically generated">
            <a:extLst>
              <a:ext uri="{FF2B5EF4-FFF2-40B4-BE49-F238E27FC236}">
                <a16:creationId xmlns:a16="http://schemas.microsoft.com/office/drawing/2014/main" id="{642EFBF6-EA88-40C4-8008-6BF27DC397DC}"/>
              </a:ext>
            </a:extLst>
          </p:cNvPr>
          <p:cNvPicPr>
            <a:picLocks noChangeAspect="1"/>
          </p:cNvPicPr>
          <p:nvPr userDrawn="1"/>
        </p:nvPicPr>
        <p:blipFill>
          <a:blip r:embed="rId2">
            <a:extLst>
              <a:ext uri="{837473B0-CC2E-450A-ABE3-18F120FF3D39}">
                <a1611:picAttrSrcUrl xmlns:a1611="http://schemas.microsoft.com/office/drawing/2016/11/main" r:id="rId3"/>
              </a:ext>
            </a:extLst>
          </a:blip>
          <a:stretch>
            <a:fillRect/>
          </a:stretch>
        </p:blipFill>
        <p:spPr>
          <a:xfrm>
            <a:off x="-773995" y="4341752"/>
            <a:ext cx="3901440" cy="3371448"/>
          </a:xfrm>
          <a:prstGeom prst="flowChartConnector">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9818199" y="0"/>
            <a:ext cx="1258618" cy="11050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n>
                  <a:noFill/>
                </a:ln>
                <a:solidFill>
                  <a:srgbClr val="92D050"/>
                </a:solidFill>
              </a:defRPr>
            </a:lvl1pPr>
          </a:lstStyle>
          <a:p>
            <a:r>
              <a:rPr lang="en-US" noProof="0" dirty="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3802595"/>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9"/>
            <a:ext cx="3883819" cy="3802594"/>
          </a:xfrm>
          <a:prstGeom prst="rect">
            <a:avLst/>
          </a:prstGeom>
          <a:solidFill>
            <a:schemeClr val="bg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72078" y="6455738"/>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pic>
        <p:nvPicPr>
          <p:cNvPr id="4" name="Picture 3">
            <a:extLst>
              <a:ext uri="{FF2B5EF4-FFF2-40B4-BE49-F238E27FC236}">
                <a16:creationId xmlns:a16="http://schemas.microsoft.com/office/drawing/2014/main" id="{1A85E3C4-DF2F-F58B-A76C-9BE732205372}"/>
              </a:ext>
            </a:extLst>
          </p:cNvPr>
          <p:cNvPicPr>
            <a:picLocks noChangeAspect="1"/>
          </p:cNvPicPr>
          <p:nvPr userDrawn="1"/>
        </p:nvPicPr>
        <p:blipFill>
          <a:blip r:embed="rId2"/>
          <a:srcRect/>
          <a:stretch/>
        </p:blipFill>
        <p:spPr>
          <a:xfrm>
            <a:off x="143841" y="5996214"/>
            <a:ext cx="1264484" cy="435389"/>
          </a:xfrm>
          <a:prstGeom prst="rect">
            <a:avLst/>
          </a:prstGeom>
        </p:spPr>
      </p:pic>
      <p:sp>
        <p:nvSpPr>
          <p:cNvPr id="5" name="Rectangle 4">
            <a:extLst>
              <a:ext uri="{FF2B5EF4-FFF2-40B4-BE49-F238E27FC236}">
                <a16:creationId xmlns:a16="http://schemas.microsoft.com/office/drawing/2014/main" id="{5FBA2CE1-2B8E-823D-EFA2-8D810423D52D}"/>
              </a:ext>
            </a:extLst>
          </p:cNvPr>
          <p:cNvSpPr/>
          <p:nvPr userDrawn="1"/>
        </p:nvSpPr>
        <p:spPr>
          <a:xfrm>
            <a:off x="1518700" y="6213909"/>
            <a:ext cx="10351064" cy="81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134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rgbClr val="92D050"/>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57260" y="6455738"/>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pic>
        <p:nvPicPr>
          <p:cNvPr id="4" name="Picture 3">
            <a:extLst>
              <a:ext uri="{FF2B5EF4-FFF2-40B4-BE49-F238E27FC236}">
                <a16:creationId xmlns:a16="http://schemas.microsoft.com/office/drawing/2014/main" id="{6198218B-C8CD-517D-0401-63D53EE2F6B7}"/>
              </a:ext>
            </a:extLst>
          </p:cNvPr>
          <p:cNvPicPr>
            <a:picLocks noChangeAspect="1"/>
          </p:cNvPicPr>
          <p:nvPr userDrawn="1"/>
        </p:nvPicPr>
        <p:blipFill>
          <a:blip r:embed="rId2"/>
          <a:srcRect/>
          <a:stretch/>
        </p:blipFill>
        <p:spPr>
          <a:xfrm>
            <a:off x="143841" y="5996214"/>
            <a:ext cx="1264484" cy="435389"/>
          </a:xfrm>
          <a:prstGeom prst="rect">
            <a:avLst/>
          </a:prstGeom>
        </p:spPr>
      </p:pic>
      <p:sp>
        <p:nvSpPr>
          <p:cNvPr id="8" name="Rectangle 7">
            <a:extLst>
              <a:ext uri="{FF2B5EF4-FFF2-40B4-BE49-F238E27FC236}">
                <a16:creationId xmlns:a16="http://schemas.microsoft.com/office/drawing/2014/main" id="{073906C6-25C0-01F5-56C7-54AA4BED060F}"/>
              </a:ext>
            </a:extLst>
          </p:cNvPr>
          <p:cNvSpPr/>
          <p:nvPr userDrawn="1"/>
        </p:nvSpPr>
        <p:spPr>
          <a:xfrm>
            <a:off x="1518700" y="6213909"/>
            <a:ext cx="10351064" cy="81810"/>
          </a:xfrm>
          <a:prstGeom prst="rect">
            <a:avLst/>
          </a:prstGeom>
          <a:solidFill>
            <a:srgbClr val="134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134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72078" y="6455738"/>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pic>
        <p:nvPicPr>
          <p:cNvPr id="2" name="Picture 1">
            <a:extLst>
              <a:ext uri="{FF2B5EF4-FFF2-40B4-BE49-F238E27FC236}">
                <a16:creationId xmlns:a16="http://schemas.microsoft.com/office/drawing/2014/main" id="{E3545ADF-CCA8-743F-BD3B-F05D25B5A00E}"/>
              </a:ext>
            </a:extLst>
          </p:cNvPr>
          <p:cNvPicPr>
            <a:picLocks noChangeAspect="1"/>
          </p:cNvPicPr>
          <p:nvPr userDrawn="1"/>
        </p:nvPicPr>
        <p:blipFill>
          <a:blip r:embed="rId2"/>
          <a:srcRect/>
          <a:stretch/>
        </p:blipFill>
        <p:spPr>
          <a:xfrm>
            <a:off x="143841" y="5996214"/>
            <a:ext cx="1264484" cy="435389"/>
          </a:xfrm>
          <a:prstGeom prst="rect">
            <a:avLst/>
          </a:prstGeom>
        </p:spPr>
      </p:pic>
      <p:sp>
        <p:nvSpPr>
          <p:cNvPr id="3" name="Rectangle 2">
            <a:extLst>
              <a:ext uri="{FF2B5EF4-FFF2-40B4-BE49-F238E27FC236}">
                <a16:creationId xmlns:a16="http://schemas.microsoft.com/office/drawing/2014/main" id="{C5B491B1-03D6-C0EC-1130-1C983241F5F1}"/>
              </a:ext>
            </a:extLst>
          </p:cNvPr>
          <p:cNvSpPr/>
          <p:nvPr userDrawn="1"/>
        </p:nvSpPr>
        <p:spPr>
          <a:xfrm>
            <a:off x="1518700" y="6213909"/>
            <a:ext cx="10351064" cy="81810"/>
          </a:xfrm>
          <a:prstGeom prst="rect">
            <a:avLst/>
          </a:prstGeom>
          <a:solidFill>
            <a:srgbClr val="134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72078" y="642649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965880"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954140" y="3503244"/>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4796884" y="4109661"/>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796884" y="3466502"/>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8417094" y="4181422"/>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8417095" y="3556917"/>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8/13/2024</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hyperlink" Target="https://www.redfin.com/AZ/Litchfield-Park/200-Old-Litchfield-Rd-85340/unit-2/home/11306357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F7BD-FE81-4B20-8DC5-0B3EB736F9F8}"/>
              </a:ext>
            </a:extLst>
          </p:cNvPr>
          <p:cNvSpPr>
            <a:spLocks noGrp="1"/>
          </p:cNvSpPr>
          <p:nvPr>
            <p:ph type="ctrTitle"/>
          </p:nvPr>
        </p:nvSpPr>
        <p:spPr>
          <a:xfrm>
            <a:off x="6913392" y="2192695"/>
            <a:ext cx="4620431" cy="1717264"/>
          </a:xfrm>
        </p:spPr>
        <p:txBody>
          <a:bodyPr/>
          <a:lstStyle/>
          <a:p>
            <a:r>
              <a:rPr lang="en-US" sz="4800" dirty="0">
                <a:solidFill>
                  <a:srgbClr val="134784"/>
                </a:solidFill>
                <a:latin typeface="Aptos" panose="020B0004020202020204" pitchFamily="34" charset="0"/>
              </a:rPr>
              <a:t>VISION 2050</a:t>
            </a:r>
            <a:br>
              <a:rPr lang="en-US" sz="4800" dirty="0">
                <a:solidFill>
                  <a:srgbClr val="134784"/>
                </a:solidFill>
                <a:latin typeface="Aptos" panose="020B0004020202020204" pitchFamily="34" charset="0"/>
              </a:rPr>
            </a:br>
            <a:r>
              <a:rPr lang="en-US" sz="4800" dirty="0">
                <a:solidFill>
                  <a:srgbClr val="134784"/>
                </a:solidFill>
                <a:latin typeface="Aptos" panose="020B0004020202020204" pitchFamily="34" charset="0"/>
              </a:rPr>
              <a:t>GENERAL PLAN</a:t>
            </a:r>
          </a:p>
        </p:txBody>
      </p:sp>
      <p:sp>
        <p:nvSpPr>
          <p:cNvPr id="3" name="Subtitle 2">
            <a:extLst>
              <a:ext uri="{FF2B5EF4-FFF2-40B4-BE49-F238E27FC236}">
                <a16:creationId xmlns:a16="http://schemas.microsoft.com/office/drawing/2014/main" id="{1AFF0EFE-C50F-44EB-8978-B97795477C9E}"/>
              </a:ext>
            </a:extLst>
          </p:cNvPr>
          <p:cNvSpPr>
            <a:spLocks noGrp="1"/>
          </p:cNvSpPr>
          <p:nvPr>
            <p:ph type="subTitle" idx="1"/>
          </p:nvPr>
        </p:nvSpPr>
        <p:spPr>
          <a:xfrm>
            <a:off x="6913391" y="3928012"/>
            <a:ext cx="4759793" cy="430319"/>
          </a:xfrm>
        </p:spPr>
        <p:txBody>
          <a:bodyPr/>
          <a:lstStyle/>
          <a:p>
            <a:r>
              <a:rPr lang="en-US" sz="1400" dirty="0"/>
              <a:t>TECHNICAL Advisory group meeting – August 13, 2024</a:t>
            </a:r>
          </a:p>
        </p:txBody>
      </p:sp>
      <p:cxnSp>
        <p:nvCxnSpPr>
          <p:cNvPr id="5" name="Straight Connector 4">
            <a:extLst>
              <a:ext uri="{FF2B5EF4-FFF2-40B4-BE49-F238E27FC236}">
                <a16:creationId xmlns:a16="http://schemas.microsoft.com/office/drawing/2014/main" id="{DD71F858-934C-4FB9-B9DD-FFE19C423A6C}"/>
              </a:ext>
            </a:extLst>
          </p:cNvPr>
          <p:cNvCxnSpPr>
            <a:cxnSpLocks/>
          </p:cNvCxnSpPr>
          <p:nvPr/>
        </p:nvCxnSpPr>
        <p:spPr>
          <a:xfrm>
            <a:off x="6913392" y="3909959"/>
            <a:ext cx="4759793"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CB300D8-C09E-6369-5020-A3BF89755C24}"/>
              </a:ext>
            </a:extLst>
          </p:cNvPr>
          <p:cNvSpPr/>
          <p:nvPr/>
        </p:nvSpPr>
        <p:spPr>
          <a:xfrm>
            <a:off x="9097347" y="93306"/>
            <a:ext cx="2901820" cy="891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E3A6002-8648-1BF9-EE4A-EAB200212C90}"/>
              </a:ext>
            </a:extLst>
          </p:cNvPr>
          <p:cNvPicPr>
            <a:picLocks noChangeAspect="1"/>
          </p:cNvPicPr>
          <p:nvPr/>
        </p:nvPicPr>
        <p:blipFill>
          <a:blip r:embed="rId3"/>
          <a:srcRect t="6239" b="6239"/>
          <a:stretch/>
        </p:blipFill>
        <p:spPr>
          <a:xfrm>
            <a:off x="111972" y="1293606"/>
            <a:ext cx="6389692" cy="42707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a:extLst>
              <a:ext uri="{FF2B5EF4-FFF2-40B4-BE49-F238E27FC236}">
                <a16:creationId xmlns:a16="http://schemas.microsoft.com/office/drawing/2014/main" id="{30F6B153-877C-0FC9-2AF8-FF6069BEA8E6}"/>
              </a:ext>
            </a:extLst>
          </p:cNvPr>
          <p:cNvPicPr>
            <a:picLocks noChangeAspect="1"/>
          </p:cNvPicPr>
          <p:nvPr/>
        </p:nvPicPr>
        <p:blipFill>
          <a:blip r:embed="rId4"/>
          <a:srcRect/>
          <a:stretch/>
        </p:blipFill>
        <p:spPr>
          <a:xfrm>
            <a:off x="8520246" y="489531"/>
            <a:ext cx="3280139" cy="1129425"/>
          </a:xfrm>
          <a:prstGeom prst="rect">
            <a:avLst/>
          </a:prstGeom>
        </p:spPr>
      </p:pic>
    </p:spTree>
    <p:extLst>
      <p:ext uri="{BB962C8B-B14F-4D97-AF65-F5344CB8AC3E}">
        <p14:creationId xmlns:p14="http://schemas.microsoft.com/office/powerpoint/2010/main" val="3737989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9A18-93E0-4615-B7AA-B8C8FBB14464}"/>
              </a:ext>
            </a:extLst>
          </p:cNvPr>
          <p:cNvSpPr>
            <a:spLocks noGrp="1"/>
          </p:cNvSpPr>
          <p:nvPr>
            <p:ph type="title"/>
          </p:nvPr>
        </p:nvSpPr>
        <p:spPr>
          <a:xfrm>
            <a:off x="533845" y="33684"/>
            <a:ext cx="9236320" cy="1325563"/>
          </a:xfrm>
        </p:spPr>
        <p:txBody>
          <a:bodyPr/>
          <a:lstStyle/>
          <a:p>
            <a:r>
              <a:rPr lang="en-US" dirty="0">
                <a:solidFill>
                  <a:srgbClr val="2DA24F"/>
                </a:solidFill>
                <a:latin typeface="Aptos" panose="020B0004020202020204" pitchFamily="34" charset="0"/>
              </a:rPr>
              <a:t>Vision 2050 </a:t>
            </a:r>
            <a:r>
              <a:rPr lang="en-US" dirty="0">
                <a:latin typeface="Aptos" panose="020B0004020202020204" pitchFamily="34" charset="0"/>
              </a:rPr>
              <a:t>–</a:t>
            </a:r>
            <a:r>
              <a:rPr lang="en-US" dirty="0">
                <a:solidFill>
                  <a:srgbClr val="92D050"/>
                </a:solidFill>
                <a:latin typeface="Aptos" panose="020B0004020202020204" pitchFamily="34" charset="0"/>
              </a:rPr>
              <a:t> </a:t>
            </a:r>
            <a:r>
              <a:rPr lang="en-US" dirty="0">
                <a:latin typeface="Aptos" panose="020B0004020202020204" pitchFamily="34" charset="0"/>
              </a:rPr>
              <a:t>Introduction</a:t>
            </a:r>
          </a:p>
        </p:txBody>
      </p:sp>
      <p:sp>
        <p:nvSpPr>
          <p:cNvPr id="3" name="Content Placeholder 2">
            <a:extLst>
              <a:ext uri="{FF2B5EF4-FFF2-40B4-BE49-F238E27FC236}">
                <a16:creationId xmlns:a16="http://schemas.microsoft.com/office/drawing/2014/main" id="{B91B32C0-5E61-447F-9557-57AF415D6FE9}"/>
              </a:ext>
            </a:extLst>
          </p:cNvPr>
          <p:cNvSpPr>
            <a:spLocks noGrp="1"/>
          </p:cNvSpPr>
          <p:nvPr>
            <p:ph idx="1"/>
          </p:nvPr>
        </p:nvSpPr>
        <p:spPr>
          <a:xfrm>
            <a:off x="533845" y="1025030"/>
            <a:ext cx="7089468" cy="2005470"/>
          </a:xfrm>
        </p:spPr>
        <p:txBody>
          <a:bodyPr/>
          <a:lstStyle/>
          <a:p>
            <a:pPr marL="0" indent="0" algn="just">
              <a:buNone/>
            </a:pPr>
            <a:r>
              <a:rPr lang="en-US" sz="1800" dirty="0">
                <a:latin typeface="Aptos" panose="020B0004020202020204" pitchFamily="34" charset="0"/>
              </a:rPr>
              <a:t>The Town of Camp Verde is preparing an initial draft of the </a:t>
            </a:r>
            <a:r>
              <a:rPr kumimoji="0" lang="en-US" sz="1800" b="1" i="1" u="none" strike="noStrike" kern="1200" cap="none" spc="0" normalizeH="0" baseline="0" noProof="0" dirty="0">
                <a:ln>
                  <a:noFill/>
                </a:ln>
                <a:solidFill>
                  <a:srgbClr val="2DA24F"/>
                </a:solidFill>
                <a:effectLst/>
                <a:uLnTx/>
                <a:uFillTx/>
                <a:latin typeface="Aptos" panose="020B0004020202020204" pitchFamily="34" charset="0"/>
                <a:ea typeface="Calibri" panose="020F0502020204030204" pitchFamily="34" charset="0"/>
                <a:cs typeface="Times New Roman" panose="02020603050405020304" pitchFamily="18" charset="0"/>
              </a:rPr>
              <a:t>Vision 2050 General Plan</a:t>
            </a:r>
            <a:r>
              <a:rPr kumimoji="0" lang="en-US" sz="1800" b="1" i="1" u="none" strike="noStrike" kern="1200" cap="none" spc="0" normalizeH="0" baseline="0" noProof="0" dirty="0">
                <a:ln>
                  <a:noFill/>
                </a:ln>
                <a:solidFill>
                  <a:srgbClr val="92D050"/>
                </a:solidFill>
                <a:effectLst/>
                <a:uLnTx/>
                <a:uFillTx/>
                <a:latin typeface="Aptos" panose="020B0004020202020204" pitchFamily="34" charset="0"/>
                <a:ea typeface="Calibri" panose="020F0502020204030204" pitchFamily="34" charset="0"/>
                <a:cs typeface="Times New Roman" panose="02020603050405020304" pitchFamily="18" charset="0"/>
              </a:rPr>
              <a:t> </a:t>
            </a:r>
            <a:r>
              <a:rPr lang="en-US" sz="1800" dirty="0">
                <a:latin typeface="Aptos" panose="020B0004020202020204" pitchFamily="34" charset="0"/>
              </a:rPr>
              <a:t>rewrite update:</a:t>
            </a:r>
          </a:p>
          <a:p>
            <a:pPr algn="just"/>
            <a:r>
              <a:rPr lang="en-US" sz="1800" dirty="0">
                <a:latin typeface="Aptos" panose="020B0004020202020204" pitchFamily="34" charset="0"/>
              </a:rPr>
              <a:t>Adopt every 10 years</a:t>
            </a:r>
          </a:p>
          <a:p>
            <a:pPr algn="just"/>
            <a:r>
              <a:rPr lang="en-US" sz="1800" dirty="0">
                <a:latin typeface="Aptos" panose="020B0004020202020204" pitchFamily="34" charset="0"/>
              </a:rPr>
              <a:t>TAG Members</a:t>
            </a:r>
          </a:p>
          <a:p>
            <a:pPr algn="just"/>
            <a:r>
              <a:rPr lang="en-US" sz="1800" dirty="0">
                <a:latin typeface="Aptos" panose="020B0004020202020204" pitchFamily="34" charset="0"/>
              </a:rPr>
              <a:t>Roles and Responsibilities (presentation by Town Manager, Miranda Fisher</a:t>
            </a:r>
          </a:p>
          <a:p>
            <a:pPr algn="just"/>
            <a:r>
              <a:rPr lang="en-US" sz="1800" dirty="0">
                <a:latin typeface="Aptos" panose="020B0004020202020204" pitchFamily="34" charset="0"/>
              </a:rPr>
              <a:t>TAG Meetings Scheduling</a:t>
            </a:r>
          </a:p>
          <a:p>
            <a:pPr algn="just"/>
            <a:r>
              <a:rPr lang="en-US" sz="1800" dirty="0">
                <a:latin typeface="Aptos" panose="020B0004020202020204" pitchFamily="34" charset="0"/>
              </a:rPr>
              <a:t>Discussion of Town’s draft Vision Statement</a:t>
            </a:r>
          </a:p>
          <a:p>
            <a:pPr algn="just"/>
            <a:endParaRPr lang="en-US" sz="1800" dirty="0">
              <a:latin typeface="Aptos" panose="020B0004020202020204" pitchFamily="34" charset="0"/>
            </a:endParaRPr>
          </a:p>
        </p:txBody>
      </p:sp>
      <p:sp>
        <p:nvSpPr>
          <p:cNvPr id="4" name="Slide Number Placeholder 3">
            <a:extLst>
              <a:ext uri="{FF2B5EF4-FFF2-40B4-BE49-F238E27FC236}">
                <a16:creationId xmlns:a16="http://schemas.microsoft.com/office/drawing/2014/main" id="{0BDDBFEE-BC50-46CF-AB8F-D145B99B57A6}"/>
              </a:ext>
            </a:extLst>
          </p:cNvPr>
          <p:cNvSpPr>
            <a:spLocks noGrp="1"/>
          </p:cNvSpPr>
          <p:nvPr>
            <p:ph type="sldNum" sz="quarter" idx="12"/>
          </p:nvPr>
        </p:nvSpPr>
        <p:spPr/>
        <p:txBody>
          <a:bodyPr/>
          <a:lstStyle/>
          <a:p>
            <a:fld id="{9EC71654-96A5-4280-94F3-931C61A9F92C}" type="slidenum">
              <a:rPr lang="en-US" smtClean="0"/>
              <a:pPr/>
              <a:t>2</a:t>
            </a:fld>
            <a:endParaRPr lang="en-US" dirty="0"/>
          </a:p>
        </p:txBody>
      </p:sp>
      <p:sp>
        <p:nvSpPr>
          <p:cNvPr id="8" name="TextBox 7">
            <a:extLst>
              <a:ext uri="{FF2B5EF4-FFF2-40B4-BE49-F238E27FC236}">
                <a16:creationId xmlns:a16="http://schemas.microsoft.com/office/drawing/2014/main" id="{4D919881-354A-437F-8B11-EBE0C2CF5A79}"/>
              </a:ext>
            </a:extLst>
          </p:cNvPr>
          <p:cNvSpPr txBox="1"/>
          <p:nvPr/>
        </p:nvSpPr>
        <p:spPr>
          <a:xfrm>
            <a:off x="8017165" y="1697810"/>
            <a:ext cx="3973483" cy="1726755"/>
          </a:xfrm>
          <a:prstGeom prst="rect">
            <a:avLst/>
          </a:prstGeom>
          <a:noFill/>
        </p:spPr>
        <p:txBody>
          <a:bodyPr wrap="square" rtlCol="0">
            <a:spAutoFit/>
          </a:bodyPr>
          <a:lstStyle/>
          <a:p>
            <a:pPr algn="ctr"/>
            <a:r>
              <a:rPr lang="en-US" sz="3200" b="1" dirty="0">
                <a:solidFill>
                  <a:schemeClr val="bg1"/>
                </a:solidFill>
              </a:rPr>
              <a:t>Overview</a:t>
            </a:r>
          </a:p>
          <a:p>
            <a:pPr algn="ctr"/>
            <a:endParaRPr lang="en-US" sz="2400" dirty="0">
              <a:solidFill>
                <a:schemeClr val="bg1"/>
              </a:solidFill>
            </a:endParaRPr>
          </a:p>
          <a:p>
            <a:pPr marL="342900" marR="0" lvl="0" indent="-342900" algn="l">
              <a:lnSpc>
                <a:spcPct val="107000"/>
              </a:lnSpc>
              <a:spcBef>
                <a:spcPts val="0"/>
              </a:spcBef>
              <a:spcAft>
                <a:spcPts val="0"/>
              </a:spcAft>
              <a:buFont typeface="+mj-lt"/>
              <a:buAutoNum type="arabicPeriod"/>
            </a:pP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TAG Role, Members and Responsibilities</a:t>
            </a:r>
          </a:p>
          <a:p>
            <a:pPr marL="342900" marR="0" lvl="0" indent="-342900" algn="l">
              <a:lnSpc>
                <a:spcPct val="107000"/>
              </a:lnSpc>
              <a:spcBef>
                <a:spcPts val="0"/>
              </a:spcBef>
              <a:spcAft>
                <a:spcPts val="0"/>
              </a:spcAft>
              <a:buFont typeface="+mj-lt"/>
              <a:buAutoNum type="arabicPeriod"/>
            </a:pP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What the General Plan is </a:t>
            </a:r>
          </a:p>
          <a:p>
            <a:pPr marL="342900" marR="0" lvl="0" indent="-342900" algn="l">
              <a:lnSpc>
                <a:spcPct val="107000"/>
              </a:lnSpc>
              <a:spcBef>
                <a:spcPts val="0"/>
              </a:spcBef>
              <a:spcAft>
                <a:spcPts val="0"/>
              </a:spcAft>
              <a:buFont typeface="+mj-lt"/>
              <a:buAutoNum type="arabicPeriod"/>
            </a:pPr>
            <a:r>
              <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Town’s Vision Statement</a:t>
            </a:r>
          </a:p>
        </p:txBody>
      </p:sp>
      <p:pic>
        <p:nvPicPr>
          <p:cNvPr id="7" name="Picture 6">
            <a:extLst>
              <a:ext uri="{FF2B5EF4-FFF2-40B4-BE49-F238E27FC236}">
                <a16:creationId xmlns:a16="http://schemas.microsoft.com/office/drawing/2014/main" id="{1B223BCA-0F35-AA19-8D3A-E8FBDC0B3B92}"/>
              </a:ext>
            </a:extLst>
          </p:cNvPr>
          <p:cNvPicPr>
            <a:picLocks noChangeAspect="1"/>
          </p:cNvPicPr>
          <p:nvPr/>
        </p:nvPicPr>
        <p:blipFill>
          <a:blip r:embed="rId3"/>
          <a:srcRect/>
          <a:stretch/>
        </p:blipFill>
        <p:spPr>
          <a:xfrm>
            <a:off x="2880465" y="4523293"/>
            <a:ext cx="2294342" cy="1376605"/>
          </a:xfrm>
          <a:prstGeom prst="rect">
            <a:avLst/>
          </a:prstGeom>
        </p:spPr>
      </p:pic>
      <p:pic>
        <p:nvPicPr>
          <p:cNvPr id="15" name="Picture 14">
            <a:extLst>
              <a:ext uri="{FF2B5EF4-FFF2-40B4-BE49-F238E27FC236}">
                <a16:creationId xmlns:a16="http://schemas.microsoft.com/office/drawing/2014/main" id="{5413827F-2F76-824C-7C54-85727A626B89}"/>
              </a:ext>
            </a:extLst>
          </p:cNvPr>
          <p:cNvPicPr>
            <a:picLocks noChangeAspect="1"/>
          </p:cNvPicPr>
          <p:nvPr/>
        </p:nvPicPr>
        <p:blipFill>
          <a:blip r:embed="rId4"/>
          <a:srcRect/>
          <a:stretch/>
        </p:blipFill>
        <p:spPr>
          <a:xfrm>
            <a:off x="533845" y="4090940"/>
            <a:ext cx="2159461" cy="1083137"/>
          </a:xfrm>
          <a:prstGeom prst="rect">
            <a:avLst/>
          </a:prstGeom>
        </p:spPr>
      </p:pic>
      <p:pic>
        <p:nvPicPr>
          <p:cNvPr id="6" name="Picture 5">
            <a:extLst>
              <a:ext uri="{FF2B5EF4-FFF2-40B4-BE49-F238E27FC236}">
                <a16:creationId xmlns:a16="http://schemas.microsoft.com/office/drawing/2014/main" id="{A434255A-1174-E5A4-F28C-60B6923B37C4}"/>
              </a:ext>
            </a:extLst>
          </p:cNvPr>
          <p:cNvPicPr>
            <a:picLocks noChangeAspect="1"/>
          </p:cNvPicPr>
          <p:nvPr/>
        </p:nvPicPr>
        <p:blipFill>
          <a:blip r:embed="rId5"/>
          <a:stretch>
            <a:fillRect/>
          </a:stretch>
        </p:blipFill>
        <p:spPr>
          <a:xfrm>
            <a:off x="5361966" y="2981813"/>
            <a:ext cx="2159461" cy="1541480"/>
          </a:xfrm>
          <a:prstGeom prst="rect">
            <a:avLst/>
          </a:prstGeom>
        </p:spPr>
      </p:pic>
      <p:pic>
        <p:nvPicPr>
          <p:cNvPr id="13" name="Picture 12">
            <a:extLst>
              <a:ext uri="{FF2B5EF4-FFF2-40B4-BE49-F238E27FC236}">
                <a16:creationId xmlns:a16="http://schemas.microsoft.com/office/drawing/2014/main" id="{6B1C3852-81B6-546E-0E6F-12A23D62F67B}"/>
              </a:ext>
            </a:extLst>
          </p:cNvPr>
          <p:cNvPicPr>
            <a:picLocks noChangeAspect="1"/>
          </p:cNvPicPr>
          <p:nvPr/>
        </p:nvPicPr>
        <p:blipFill>
          <a:blip r:embed="rId6"/>
          <a:srcRect/>
          <a:stretch/>
        </p:blipFill>
        <p:spPr>
          <a:xfrm>
            <a:off x="5957455" y="4902936"/>
            <a:ext cx="1657462" cy="1236721"/>
          </a:xfrm>
          <a:prstGeom prst="rect">
            <a:avLst/>
          </a:prstGeom>
        </p:spPr>
      </p:pic>
    </p:spTree>
    <p:extLst>
      <p:ext uri="{BB962C8B-B14F-4D97-AF65-F5344CB8AC3E}">
        <p14:creationId xmlns:p14="http://schemas.microsoft.com/office/powerpoint/2010/main" val="96173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F1E17C-DC52-1A4F-C322-627AF685C981}"/>
              </a:ext>
            </a:extLst>
          </p:cNvPr>
          <p:cNvSpPr>
            <a:spLocks noGrp="1"/>
          </p:cNvSpPr>
          <p:nvPr>
            <p:ph type="sldNum" sz="quarter" idx="12"/>
          </p:nvPr>
        </p:nvSpPr>
        <p:spPr/>
        <p:txBody>
          <a:bodyPr/>
          <a:lstStyle/>
          <a:p>
            <a:fld id="{9EC71654-96A5-4280-94F3-931C61A9F92C}" type="slidenum">
              <a:rPr lang="en-US" noProof="0" smtClean="0"/>
              <a:pPr/>
              <a:t>3</a:t>
            </a:fld>
            <a:endParaRPr lang="en-US" noProof="0" dirty="0"/>
          </a:p>
        </p:txBody>
      </p:sp>
      <p:sp>
        <p:nvSpPr>
          <p:cNvPr id="4" name="Title 1">
            <a:extLst>
              <a:ext uri="{FF2B5EF4-FFF2-40B4-BE49-F238E27FC236}">
                <a16:creationId xmlns:a16="http://schemas.microsoft.com/office/drawing/2014/main" id="{62F0BBAA-6A6C-FA10-4545-614ECFD57237}"/>
              </a:ext>
            </a:extLst>
          </p:cNvPr>
          <p:cNvSpPr txBox="1">
            <a:spLocks/>
          </p:cNvSpPr>
          <p:nvPr/>
        </p:nvSpPr>
        <p:spPr>
          <a:xfrm>
            <a:off x="197099" y="317529"/>
            <a:ext cx="11797802" cy="51538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cap="all" baseline="0">
                <a:solidFill>
                  <a:schemeClr val="tx1"/>
                </a:solidFill>
                <a:latin typeface="+mj-lt"/>
                <a:ea typeface="+mj-ea"/>
                <a:cs typeface="+mj-cs"/>
              </a:defRPr>
            </a:lvl1pPr>
          </a:lstStyle>
          <a:p>
            <a:r>
              <a:rPr lang="en-US" dirty="0">
                <a:solidFill>
                  <a:srgbClr val="2DA24F"/>
                </a:solidFill>
                <a:latin typeface="Aptos" panose="020B0004020202020204" pitchFamily="34" charset="0"/>
              </a:rPr>
              <a:t>Vision 2050 </a:t>
            </a:r>
            <a:r>
              <a:rPr lang="en-US" dirty="0">
                <a:latin typeface="Aptos" panose="020B0004020202020204" pitchFamily="34" charset="0"/>
              </a:rPr>
              <a:t>–</a:t>
            </a:r>
            <a:r>
              <a:rPr lang="en-US" dirty="0">
                <a:solidFill>
                  <a:srgbClr val="92D050"/>
                </a:solidFill>
                <a:latin typeface="Aptos" panose="020B0004020202020204" pitchFamily="34" charset="0"/>
              </a:rPr>
              <a:t> </a:t>
            </a:r>
            <a:r>
              <a:rPr lang="en-US" dirty="0">
                <a:latin typeface="Aptos" panose="020B0004020202020204" pitchFamily="34" charset="0"/>
              </a:rPr>
              <a:t>Technical advisory group members</a:t>
            </a:r>
          </a:p>
        </p:txBody>
      </p:sp>
      <p:sp>
        <p:nvSpPr>
          <p:cNvPr id="5" name="TextBox 4">
            <a:extLst>
              <a:ext uri="{FF2B5EF4-FFF2-40B4-BE49-F238E27FC236}">
                <a16:creationId xmlns:a16="http://schemas.microsoft.com/office/drawing/2014/main" id="{1747EC21-9605-29E0-E7BF-05EE6AE6368D}"/>
              </a:ext>
            </a:extLst>
          </p:cNvPr>
          <p:cNvSpPr txBox="1"/>
          <p:nvPr/>
        </p:nvSpPr>
        <p:spPr>
          <a:xfrm>
            <a:off x="3383596" y="1080392"/>
            <a:ext cx="8331200" cy="5078313"/>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Marie Moore, Vice Mayor</a:t>
            </a:r>
          </a:p>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Bill Tippett, Planning &amp; Zoning Commissioner</a:t>
            </a:r>
          </a:p>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Todd Scantlebury, Planning &amp; Zoning Commissioner</a:t>
            </a:r>
          </a:p>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Dave Grondin, Parks &amp; Recreation Commissioner</a:t>
            </a:r>
          </a:p>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Cris McPhail, Community Member-at-Large, Council Member</a:t>
            </a:r>
          </a:p>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Wendy Escoffier, Community Member-at-Large, Council Member</a:t>
            </a:r>
          </a:p>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Tanner Bryson, Community Member-at-Large</a:t>
            </a:r>
          </a:p>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Tony Gioia, Community Member-at-Large</a:t>
            </a:r>
          </a:p>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Ed </a:t>
            </a:r>
            <a:r>
              <a:rPr lang="en-US" sz="1800" dirty="0" err="1">
                <a:effectLst/>
                <a:latin typeface="Times New Roman" panose="02020603050405020304" pitchFamily="18" charset="0"/>
                <a:ea typeface="Times New Roman" panose="02020603050405020304" pitchFamily="18" charset="0"/>
              </a:rPr>
              <a:t>Mazulis</a:t>
            </a:r>
            <a:r>
              <a:rPr lang="en-US" sz="1800" dirty="0">
                <a:effectLst/>
                <a:latin typeface="Times New Roman" panose="02020603050405020304" pitchFamily="18" charset="0"/>
                <a:ea typeface="Times New Roman" panose="02020603050405020304" pitchFamily="18" charset="0"/>
              </a:rPr>
              <a:t>, Community Member-at-Large</a:t>
            </a:r>
          </a:p>
          <a:p>
            <a:pPr marL="0" marR="0" algn="just">
              <a:spcBef>
                <a:spcPts val="0"/>
              </a:spcBef>
              <a:spcAft>
                <a:spcPts val="0"/>
              </a:spcAft>
              <a:tabLst>
                <a:tab pos="2743200" algn="ctr"/>
                <a:tab pos="5486400" algn="r"/>
                <a:tab pos="457200" algn="l"/>
              </a:tabLs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2743200" algn="ctr"/>
                <a:tab pos="5486400" algn="r"/>
                <a:tab pos="457200"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2286000" algn="l"/>
              </a:tabLst>
            </a:pPr>
            <a:r>
              <a:rPr lang="en-US" sz="1800" dirty="0">
                <a:effectLst/>
                <a:latin typeface="Times New Roman" panose="02020603050405020304" pitchFamily="18" charset="0"/>
                <a:ea typeface="Times New Roman" panose="02020603050405020304" pitchFamily="18" charset="0"/>
              </a:rPr>
              <a:t>Miranda Fisher - Town Manager</a:t>
            </a:r>
          </a:p>
          <a:p>
            <a:pPr marL="342900" marR="0" lvl="0" indent="-342900" algn="just">
              <a:spcBef>
                <a:spcPts val="0"/>
              </a:spcBef>
              <a:spcAft>
                <a:spcPts val="0"/>
              </a:spcAft>
              <a:buFont typeface="Symbol" panose="05050102010706020507" pitchFamily="18" charset="2"/>
              <a:buChar char=""/>
              <a:tabLst>
                <a:tab pos="2286000" algn="l"/>
              </a:tabLst>
            </a:pPr>
            <a:r>
              <a:rPr lang="en-US" sz="1800" dirty="0">
                <a:effectLst/>
                <a:latin typeface="Times New Roman" panose="02020603050405020304" pitchFamily="18" charset="0"/>
                <a:ea typeface="Times New Roman" panose="02020603050405020304" pitchFamily="18" charset="0"/>
              </a:rPr>
              <a:t>John Knight - Community Development</a:t>
            </a:r>
          </a:p>
          <a:p>
            <a:pPr marL="342900" marR="0" lvl="0" indent="-342900" algn="just">
              <a:spcBef>
                <a:spcPts val="0"/>
              </a:spcBef>
              <a:spcAft>
                <a:spcPts val="0"/>
              </a:spcAft>
              <a:buFont typeface="Symbol" panose="05050102010706020507" pitchFamily="18" charset="2"/>
              <a:buChar char=""/>
              <a:tabLst>
                <a:tab pos="2286000" algn="l"/>
              </a:tabLst>
            </a:pPr>
            <a:r>
              <a:rPr lang="en-US" sz="1800" dirty="0">
                <a:effectLst/>
                <a:latin typeface="Times New Roman" panose="02020603050405020304" pitchFamily="18" charset="0"/>
                <a:ea typeface="Times New Roman" panose="02020603050405020304" pitchFamily="18" charset="0"/>
              </a:rPr>
              <a:t>Cory Mulcaire - Community Development</a:t>
            </a:r>
          </a:p>
          <a:p>
            <a:pPr marL="342900" marR="0" lvl="0" indent="-342900" algn="just">
              <a:spcBef>
                <a:spcPts val="0"/>
              </a:spcBef>
              <a:spcAft>
                <a:spcPts val="0"/>
              </a:spcAft>
              <a:buFont typeface="Symbol" panose="05050102010706020507" pitchFamily="18" charset="2"/>
              <a:buChar char=""/>
              <a:tabLst>
                <a:tab pos="2286000" algn="l"/>
              </a:tabLst>
            </a:pPr>
            <a:r>
              <a:rPr lang="en-US" sz="1800" dirty="0">
                <a:effectLst/>
                <a:latin typeface="Times New Roman" panose="02020603050405020304" pitchFamily="18" charset="0"/>
                <a:ea typeface="Times New Roman" panose="02020603050405020304" pitchFamily="18" charset="0"/>
              </a:rPr>
              <a:t>Molly Davies - Economic Development</a:t>
            </a:r>
          </a:p>
          <a:p>
            <a:pPr marL="342900" marR="0" lvl="0" indent="-342900" algn="just">
              <a:spcBef>
                <a:spcPts val="0"/>
              </a:spcBef>
              <a:spcAft>
                <a:spcPts val="0"/>
              </a:spcAft>
              <a:buFont typeface="Symbol" panose="05050102010706020507" pitchFamily="18" charset="2"/>
              <a:buChar char=""/>
              <a:tabLst>
                <a:tab pos="2286000" algn="l"/>
              </a:tabLst>
            </a:pPr>
            <a:r>
              <a:rPr lang="en-US" sz="1800" dirty="0">
                <a:effectLst/>
                <a:latin typeface="Times New Roman" panose="02020603050405020304" pitchFamily="18" charset="0"/>
                <a:ea typeface="Times New Roman" panose="02020603050405020304" pitchFamily="18" charset="0"/>
              </a:rPr>
              <a:t>Jeff Low - Utilities</a:t>
            </a:r>
          </a:p>
          <a:p>
            <a:pPr marL="342900" marR="0" lvl="0" indent="-342900" algn="just">
              <a:spcBef>
                <a:spcPts val="0"/>
              </a:spcBef>
              <a:spcAft>
                <a:spcPts val="0"/>
              </a:spcAft>
              <a:buFont typeface="Symbol" panose="05050102010706020507" pitchFamily="18" charset="2"/>
              <a:buChar char=""/>
              <a:tabLst>
                <a:tab pos="2286000" algn="l"/>
              </a:tabLst>
            </a:pPr>
            <a:r>
              <a:rPr lang="en-US" sz="1800" dirty="0">
                <a:effectLst/>
                <a:latin typeface="Times New Roman" panose="02020603050405020304" pitchFamily="18" charset="0"/>
                <a:ea typeface="Times New Roman" panose="02020603050405020304" pitchFamily="18" charset="0"/>
              </a:rPr>
              <a:t>Ken </a:t>
            </a:r>
            <a:r>
              <a:rPr lang="en-US" sz="1800" dirty="0" err="1">
                <a:effectLst/>
                <a:latin typeface="Times New Roman" panose="02020603050405020304" pitchFamily="18" charset="0"/>
                <a:ea typeface="Times New Roman" panose="02020603050405020304" pitchFamily="18" charset="0"/>
              </a:rPr>
              <a:t>Krebbs</a:t>
            </a:r>
            <a:r>
              <a:rPr lang="en-US" sz="1800" dirty="0">
                <a:effectLst/>
                <a:latin typeface="Times New Roman" panose="02020603050405020304" pitchFamily="18" charset="0"/>
                <a:ea typeface="Times New Roman" panose="02020603050405020304" pitchFamily="18" charset="0"/>
              </a:rPr>
              <a:t> - Public Works</a:t>
            </a:r>
          </a:p>
          <a:p>
            <a:pPr marL="342900" marR="0" lvl="0" indent="-342900" algn="just">
              <a:spcBef>
                <a:spcPts val="0"/>
              </a:spcBef>
              <a:spcAft>
                <a:spcPts val="0"/>
              </a:spcAft>
              <a:buFont typeface="Symbol" panose="05050102010706020507" pitchFamily="18" charset="2"/>
              <a:buChar char=""/>
              <a:tabLst>
                <a:tab pos="2286000" algn="l"/>
              </a:tabLst>
            </a:pPr>
            <a:r>
              <a:rPr lang="en-US" sz="1800" dirty="0">
                <a:effectLst/>
                <a:latin typeface="Times New Roman" panose="02020603050405020304" pitchFamily="18" charset="0"/>
                <a:ea typeface="Times New Roman" panose="02020603050405020304" pitchFamily="18" charset="0"/>
              </a:rPr>
              <a:t>Jason </a:t>
            </a:r>
            <a:r>
              <a:rPr lang="en-US" sz="1800" dirty="0" err="1">
                <a:effectLst/>
                <a:latin typeface="Times New Roman" panose="02020603050405020304" pitchFamily="18" charset="0"/>
                <a:ea typeface="Times New Roman" panose="02020603050405020304" pitchFamily="18" charset="0"/>
              </a:rPr>
              <a:t>Sanks</a:t>
            </a:r>
            <a:r>
              <a:rPr lang="en-US" sz="1800" dirty="0">
                <a:effectLst/>
                <a:latin typeface="Times New Roman" panose="02020603050405020304" pitchFamily="18" charset="0"/>
                <a:ea typeface="Times New Roman" panose="02020603050405020304" pitchFamily="18" charset="0"/>
              </a:rPr>
              <a:t> - General Plan Consultant</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96841B6-554E-8C07-ACB4-2A30E7ABF4FC}"/>
              </a:ext>
            </a:extLst>
          </p:cNvPr>
          <p:cNvSpPr txBox="1"/>
          <p:nvPr/>
        </p:nvSpPr>
        <p:spPr>
          <a:xfrm>
            <a:off x="477204" y="1080392"/>
            <a:ext cx="2723118" cy="3539430"/>
          </a:xfrm>
          <a:prstGeom prst="rect">
            <a:avLst/>
          </a:prstGeom>
          <a:noFill/>
        </p:spPr>
        <p:txBody>
          <a:bodyPr wrap="square" rtlCol="0">
            <a:spAutoFit/>
          </a:bodyPr>
          <a:lstStyle/>
          <a:p>
            <a:r>
              <a:rPr lang="en-US" sz="2800" b="1" dirty="0"/>
              <a:t>Group Members:</a:t>
            </a:r>
          </a:p>
          <a:p>
            <a:endParaRPr lang="en-US" sz="2800" b="1" dirty="0"/>
          </a:p>
          <a:p>
            <a:endParaRPr lang="en-US" sz="2800" b="1" dirty="0"/>
          </a:p>
          <a:p>
            <a:endParaRPr lang="en-US" sz="2800" b="1" dirty="0"/>
          </a:p>
          <a:p>
            <a:endParaRPr lang="en-US" sz="2800" b="1" dirty="0"/>
          </a:p>
          <a:p>
            <a:endParaRPr lang="en-US" sz="2800" b="1" dirty="0"/>
          </a:p>
          <a:p>
            <a:endParaRPr lang="en-US" sz="2800" b="1" dirty="0"/>
          </a:p>
          <a:p>
            <a:r>
              <a:rPr lang="en-US" sz="2800" b="1" dirty="0"/>
              <a:t>Staff Members:</a:t>
            </a:r>
          </a:p>
        </p:txBody>
      </p:sp>
      <p:cxnSp>
        <p:nvCxnSpPr>
          <p:cNvPr id="8" name="Straight Connector 7">
            <a:extLst>
              <a:ext uri="{FF2B5EF4-FFF2-40B4-BE49-F238E27FC236}">
                <a16:creationId xmlns:a16="http://schemas.microsoft.com/office/drawing/2014/main" id="{6F4C5B71-FF6A-1094-9517-C7F5CA0649CB}"/>
              </a:ext>
            </a:extLst>
          </p:cNvPr>
          <p:cNvCxnSpPr/>
          <p:nvPr/>
        </p:nvCxnSpPr>
        <p:spPr>
          <a:xfrm>
            <a:off x="550333" y="4050011"/>
            <a:ext cx="11226800" cy="0"/>
          </a:xfrm>
          <a:prstGeom prst="line">
            <a:avLst/>
          </a:prstGeom>
          <a:ln>
            <a:solidFill>
              <a:srgbClr val="2DA2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032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B532-EB3E-428B-9224-EFA237D16A73}"/>
              </a:ext>
            </a:extLst>
          </p:cNvPr>
          <p:cNvSpPr>
            <a:spLocks noGrp="1"/>
          </p:cNvSpPr>
          <p:nvPr>
            <p:ph type="title"/>
          </p:nvPr>
        </p:nvSpPr>
        <p:spPr>
          <a:xfrm>
            <a:off x="197099" y="317529"/>
            <a:ext cx="11797802" cy="515380"/>
          </a:xfrm>
        </p:spPr>
        <p:txBody>
          <a:bodyPr/>
          <a:lstStyle/>
          <a:p>
            <a:r>
              <a:rPr lang="en-US" dirty="0">
                <a:solidFill>
                  <a:srgbClr val="92D050"/>
                </a:solidFill>
                <a:latin typeface="Aptos" panose="020B0004020202020204" pitchFamily="34" charset="0"/>
              </a:rPr>
              <a:t>Vision 2050 </a:t>
            </a:r>
            <a:r>
              <a:rPr lang="en-US" dirty="0">
                <a:latin typeface="Aptos" panose="020B0004020202020204" pitchFamily="34" charset="0"/>
              </a:rPr>
              <a:t>– what is a general plan? </a:t>
            </a:r>
          </a:p>
        </p:txBody>
      </p:sp>
      <p:sp>
        <p:nvSpPr>
          <p:cNvPr id="3" name="Slide Number Placeholder 2">
            <a:extLst>
              <a:ext uri="{FF2B5EF4-FFF2-40B4-BE49-F238E27FC236}">
                <a16:creationId xmlns:a16="http://schemas.microsoft.com/office/drawing/2014/main" id="{EB5F9B50-CED9-4961-91E8-058BE256771F}"/>
              </a:ext>
            </a:extLst>
          </p:cNvPr>
          <p:cNvSpPr>
            <a:spLocks noGrp="1"/>
          </p:cNvSpPr>
          <p:nvPr>
            <p:ph type="sldNum" sz="quarter" idx="12"/>
          </p:nvPr>
        </p:nvSpPr>
        <p:spPr/>
        <p:txBody>
          <a:bodyPr/>
          <a:lstStyle/>
          <a:p>
            <a:fld id="{9EC71654-96A5-4280-94F3-931C61A9F92C}" type="slidenum">
              <a:rPr lang="en-US" smtClean="0"/>
              <a:pPr/>
              <a:t>4</a:t>
            </a:fld>
            <a:endParaRPr lang="en-US" dirty="0"/>
          </a:p>
        </p:txBody>
      </p:sp>
      <p:sp>
        <p:nvSpPr>
          <p:cNvPr id="8" name="TextBox 7">
            <a:extLst>
              <a:ext uri="{FF2B5EF4-FFF2-40B4-BE49-F238E27FC236}">
                <a16:creationId xmlns:a16="http://schemas.microsoft.com/office/drawing/2014/main" id="{69FDE44F-33FD-3047-5C57-3973996334A2}"/>
              </a:ext>
            </a:extLst>
          </p:cNvPr>
          <p:cNvSpPr txBox="1"/>
          <p:nvPr/>
        </p:nvSpPr>
        <p:spPr>
          <a:xfrm>
            <a:off x="3335338" y="1066643"/>
            <a:ext cx="8331200" cy="5385385"/>
          </a:xfrm>
          <a:prstGeom prst="rect">
            <a:avLst/>
          </a:prstGeom>
          <a:noFill/>
        </p:spPr>
        <p:txBody>
          <a:bodyPr wrap="square">
            <a:spAutoFit/>
          </a:bodyPr>
          <a:lstStyle/>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A tool for education and communication</a:t>
            </a:r>
          </a:p>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More than a land use map</a:t>
            </a:r>
          </a:p>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An expression of participating citizens' preferences</a:t>
            </a:r>
          </a:p>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A statement of Town growth management policy</a:t>
            </a:r>
          </a:p>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A guide to public and private decision making </a:t>
            </a:r>
          </a:p>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A long-term perspective for municipal progress</a:t>
            </a:r>
          </a:p>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A blueprint to improve residents’ quality of life</a:t>
            </a:r>
          </a:p>
          <a:p>
            <a:pPr marL="342900" marR="0" lvl="0" indent="-342900" algn="just">
              <a:spcBef>
                <a:spcPts val="0"/>
              </a:spcBef>
              <a:spcAft>
                <a:spcPts val="0"/>
              </a:spcAft>
              <a:buFont typeface="Symbol" panose="05050102010706020507" pitchFamily="18" charset="2"/>
              <a:buChar char=""/>
              <a:tabLst>
                <a:tab pos="2324100" algn="l"/>
              </a:tabLst>
            </a:pPr>
            <a:r>
              <a:rPr lang="en-US" sz="1800" dirty="0">
                <a:effectLst/>
                <a:latin typeface="Times New Roman" panose="02020603050405020304" pitchFamily="18" charset="0"/>
                <a:ea typeface="Times New Roman" panose="02020603050405020304" pitchFamily="18" charset="0"/>
              </a:rPr>
              <a:t>A legal requirement under Arizona State Law</a:t>
            </a:r>
          </a:p>
          <a:p>
            <a:pPr marL="342900" marR="0" lvl="0" indent="-342900" algn="just">
              <a:spcBef>
                <a:spcPts val="0"/>
              </a:spcBef>
              <a:spcAft>
                <a:spcPts val="0"/>
              </a:spcAft>
              <a:buFont typeface="Symbol" panose="05050102010706020507" pitchFamily="18" charset="2"/>
              <a:buChar char=""/>
              <a:tabLst>
                <a:tab pos="2324100" algn="l"/>
              </a:tabLst>
            </a:pPr>
            <a:r>
              <a:rPr lang="en-US" dirty="0">
                <a:latin typeface="Times New Roman" panose="02020603050405020304" pitchFamily="18" charset="0"/>
                <a:ea typeface="Times New Roman" panose="02020603050405020304" pitchFamily="18" charset="0"/>
              </a:rPr>
              <a:t>Complements other plans, i.e. Town’s Strategic Plan, Water Master Plan</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2743200" algn="ctr"/>
                <a:tab pos="5486400" algn="r"/>
                <a:tab pos="457200" algn="l"/>
              </a:tabLst>
            </a:pPr>
            <a:r>
              <a:rPr lang="en-US" sz="1800" dirty="0">
                <a:effectLst/>
                <a:latin typeface="Times New Roman" panose="02020603050405020304" pitchFamily="18" charset="0"/>
                <a:ea typeface="Times New Roman" panose="02020603050405020304" pitchFamily="18" charset="0"/>
              </a:rPr>
              <a:t> ____________________________________________________________</a:t>
            </a:r>
          </a:p>
          <a:p>
            <a:pPr marL="0" marR="0" algn="just">
              <a:spcBef>
                <a:spcPts val="0"/>
              </a:spcBef>
              <a:spcAft>
                <a:spcPts val="0"/>
              </a:spcAft>
              <a:tabLst>
                <a:tab pos="2743200" algn="ctr"/>
                <a:tab pos="5486400" algn="r"/>
                <a:tab pos="457200"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2286000" algn="l"/>
              </a:tabLst>
            </a:pPr>
            <a:r>
              <a:rPr lang="en-US" sz="1800" dirty="0">
                <a:effectLst/>
                <a:latin typeface="Times New Roman" panose="02020603050405020304" pitchFamily="18" charset="0"/>
                <a:ea typeface="Times New Roman" panose="02020603050405020304" pitchFamily="18" charset="0"/>
              </a:rPr>
              <a:t>A zoning map, although it sets general land use parameters</a:t>
            </a:r>
          </a:p>
          <a:p>
            <a:pPr marL="342900" marR="0" lvl="0" indent="-342900" algn="just">
              <a:spcBef>
                <a:spcPts val="0"/>
              </a:spcBef>
              <a:spcAft>
                <a:spcPts val="0"/>
              </a:spcAft>
              <a:buFont typeface="Symbol" panose="05050102010706020507" pitchFamily="18" charset="2"/>
              <a:buChar char=""/>
              <a:tabLst>
                <a:tab pos="2286000" algn="l"/>
              </a:tabLst>
            </a:pPr>
            <a:r>
              <a:rPr lang="en-US" dirty="0">
                <a:latin typeface="Times New Roman" panose="02020603050405020304" pitchFamily="18" charset="0"/>
                <a:ea typeface="Times New Roman" panose="02020603050405020304" pitchFamily="18" charset="0"/>
              </a:rPr>
              <a:t>Not a regulatory document like a zoning or building code </a:t>
            </a:r>
            <a:endParaRPr lang="en-US" sz="18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tabLst>
                <a:tab pos="2286000" algn="l"/>
              </a:tabLst>
            </a:pPr>
            <a:r>
              <a:rPr lang="en-US" sz="1800" dirty="0">
                <a:effectLst/>
                <a:latin typeface="Times New Roman" panose="02020603050405020304" pitchFamily="18" charset="0"/>
                <a:ea typeface="Times New Roman" panose="02020603050405020304" pitchFamily="18" charset="0"/>
              </a:rPr>
              <a:t>A tool to promote special interests</a:t>
            </a:r>
          </a:p>
          <a:p>
            <a:pPr marL="342900" marR="0" lvl="0" indent="-342900" algn="just">
              <a:spcBef>
                <a:spcPts val="0"/>
              </a:spcBef>
              <a:spcAft>
                <a:spcPts val="0"/>
              </a:spcAft>
              <a:buFont typeface="Symbol" panose="05050102010706020507" pitchFamily="18" charset="2"/>
              <a:buChar char=""/>
              <a:tabLst>
                <a:tab pos="2286000" algn="l"/>
              </a:tabLst>
            </a:pPr>
            <a:r>
              <a:rPr lang="en-US" sz="1800" dirty="0">
                <a:effectLst/>
                <a:latin typeface="Times New Roman" panose="02020603050405020304" pitchFamily="18" charset="0"/>
                <a:ea typeface="Times New Roman" panose="02020603050405020304" pitchFamily="18" charset="0"/>
              </a:rPr>
              <a:t>An unchangeable document</a:t>
            </a:r>
          </a:p>
          <a:p>
            <a:pPr marL="342900" marR="0" lvl="0" indent="-342900" algn="just">
              <a:spcBef>
                <a:spcPts val="0"/>
              </a:spcBef>
              <a:spcAft>
                <a:spcPts val="0"/>
              </a:spcAft>
              <a:buFont typeface="Symbol" panose="05050102010706020507" pitchFamily="18" charset="2"/>
              <a:buChar char=""/>
              <a:tabLst>
                <a:tab pos="2286000" algn="l"/>
              </a:tabLst>
            </a:pPr>
            <a:r>
              <a:rPr lang="en-US" sz="1800" dirty="0">
                <a:effectLst/>
                <a:latin typeface="Times New Roman" panose="02020603050405020304" pitchFamily="18" charset="0"/>
                <a:ea typeface="Times New Roman" panose="02020603050405020304" pitchFamily="18" charset="0"/>
              </a:rPr>
              <a:t>A detailed policy for specific properties or areas</a:t>
            </a:r>
          </a:p>
          <a:p>
            <a:pPr marL="342900" marR="0" lvl="0" indent="-342900" algn="just">
              <a:spcBef>
                <a:spcPts val="0"/>
              </a:spcBef>
              <a:spcAft>
                <a:spcPts val="0"/>
              </a:spcAft>
              <a:buFont typeface="Symbol" panose="05050102010706020507" pitchFamily="18" charset="2"/>
              <a:buChar char=""/>
              <a:tabLst>
                <a:tab pos="2286000" algn="l"/>
              </a:tabLst>
            </a:pPr>
            <a:r>
              <a:rPr lang="en-US" sz="1800" dirty="0">
                <a:effectLst/>
                <a:latin typeface="Times New Roman" panose="02020603050405020304" pitchFamily="18" charset="0"/>
                <a:ea typeface="Times New Roman" panose="02020603050405020304" pitchFamily="18" charset="0"/>
              </a:rPr>
              <a:t>A capital improvement program</a:t>
            </a:r>
          </a:p>
          <a:p>
            <a:pPr marL="342900" marR="0" lvl="0" indent="-342900" algn="just">
              <a:spcBef>
                <a:spcPts val="0"/>
              </a:spcBef>
              <a:spcAft>
                <a:spcPts val="0"/>
              </a:spcAft>
              <a:buFont typeface="Symbol" panose="05050102010706020507" pitchFamily="18" charset="2"/>
              <a:buChar char=""/>
              <a:tabLst>
                <a:tab pos="2286000" algn="l"/>
              </a:tabLst>
            </a:pPr>
            <a:r>
              <a:rPr lang="en-US" dirty="0">
                <a:latin typeface="Times New Roman" panose="02020603050405020304" pitchFamily="18" charset="0"/>
                <a:ea typeface="Times New Roman" panose="02020603050405020304" pitchFamily="18" charset="0"/>
              </a:rPr>
              <a:t>A Town Budget</a:t>
            </a:r>
            <a:endParaRPr lang="en-US" sz="1800" dirty="0">
              <a:effectLst/>
              <a:latin typeface="Times New Roman" panose="02020603050405020304" pitchFamily="18" charset="0"/>
              <a:ea typeface="Times New Roman" panose="02020603050405020304" pitchFamily="18" charset="0"/>
            </a:endParaRPr>
          </a:p>
          <a:p>
            <a:pPr marL="0" marR="0" algn="just">
              <a:lnSpc>
                <a:spcPct val="107000"/>
              </a:lnSpc>
              <a:spcBef>
                <a:spcPts val="0"/>
              </a:spcBef>
              <a:spcAft>
                <a:spcPts val="800"/>
              </a:spcAft>
            </a:pP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384796F-47E0-B310-219E-66E409111ADF}"/>
              </a:ext>
            </a:extLst>
          </p:cNvPr>
          <p:cNvSpPr txBox="1"/>
          <p:nvPr/>
        </p:nvSpPr>
        <p:spPr>
          <a:xfrm>
            <a:off x="482174" y="1066643"/>
            <a:ext cx="2300502" cy="3539430"/>
          </a:xfrm>
          <a:prstGeom prst="rect">
            <a:avLst/>
          </a:prstGeom>
          <a:noFill/>
        </p:spPr>
        <p:txBody>
          <a:bodyPr wrap="none" rtlCol="0">
            <a:spAutoFit/>
          </a:bodyPr>
          <a:lstStyle/>
          <a:p>
            <a:r>
              <a:rPr lang="en-US" sz="2800" b="1" dirty="0"/>
              <a:t>What it is:</a:t>
            </a:r>
          </a:p>
          <a:p>
            <a:endParaRPr lang="en-US" sz="2800" b="1" dirty="0"/>
          </a:p>
          <a:p>
            <a:endParaRPr lang="en-US" sz="2800" b="1" dirty="0"/>
          </a:p>
          <a:p>
            <a:endParaRPr lang="en-US" sz="2800" b="1" dirty="0"/>
          </a:p>
          <a:p>
            <a:endParaRPr lang="en-US" sz="2800" b="1" dirty="0"/>
          </a:p>
          <a:p>
            <a:endParaRPr lang="en-US" sz="2800" b="1"/>
          </a:p>
          <a:p>
            <a:endParaRPr lang="en-US" sz="2800" b="1" dirty="0"/>
          </a:p>
          <a:p>
            <a:r>
              <a:rPr lang="en-US" sz="2800" b="1" dirty="0"/>
              <a:t>What it is not:</a:t>
            </a:r>
          </a:p>
        </p:txBody>
      </p:sp>
    </p:spTree>
    <p:extLst>
      <p:ext uri="{BB962C8B-B14F-4D97-AF65-F5344CB8AC3E}">
        <p14:creationId xmlns:p14="http://schemas.microsoft.com/office/powerpoint/2010/main" val="108844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1F27E0E-0867-464B-AB79-A96E7FD45D54}"/>
              </a:ext>
            </a:extLst>
          </p:cNvPr>
          <p:cNvSpPr/>
          <p:nvPr userDrawn="1"/>
        </p:nvSpPr>
        <p:spPr>
          <a:xfrm>
            <a:off x="-27383" y="923724"/>
            <a:ext cx="5145607" cy="495391"/>
          </a:xfrm>
          <a:prstGeom prst="rect">
            <a:avLst/>
          </a:prstGeom>
          <a:solidFill>
            <a:srgbClr val="2DA24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Oval 11">
            <a:extLst>
              <a:ext uri="{FF2B5EF4-FFF2-40B4-BE49-F238E27FC236}">
                <a16:creationId xmlns:a16="http://schemas.microsoft.com/office/drawing/2014/main" id="{FA440EC4-ED6D-4675-A163-BDEF3772520B}"/>
              </a:ext>
            </a:extLst>
          </p:cNvPr>
          <p:cNvSpPr>
            <a:spLocks noChangeAspect="1"/>
          </p:cNvSpPr>
          <p:nvPr userDrawn="1"/>
        </p:nvSpPr>
        <p:spPr>
          <a:xfrm>
            <a:off x="4845848" y="837803"/>
            <a:ext cx="944391" cy="916153"/>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1C63C2D9-0850-4620-BE32-11F44A927662}"/>
              </a:ext>
            </a:extLst>
          </p:cNvPr>
          <p:cNvSpPr>
            <a:spLocks noGrp="1"/>
          </p:cNvSpPr>
          <p:nvPr>
            <p:ph type="title"/>
          </p:nvPr>
        </p:nvSpPr>
        <p:spPr>
          <a:xfrm>
            <a:off x="515938" y="332881"/>
            <a:ext cx="11150600" cy="531832"/>
          </a:xfrm>
        </p:spPr>
        <p:txBody>
          <a:bodyPr anchor="t"/>
          <a:lstStyle/>
          <a:p>
            <a:r>
              <a:rPr lang="en-US" sz="2400" dirty="0">
                <a:solidFill>
                  <a:srgbClr val="2DA24F"/>
                </a:solidFill>
                <a:latin typeface="Aptos" panose="020B0004020202020204" pitchFamily="34" charset="0"/>
              </a:rPr>
              <a:t>Vision 2050 </a:t>
            </a:r>
            <a:r>
              <a:rPr lang="en-US" sz="2400" dirty="0">
                <a:latin typeface="Aptos" panose="020B0004020202020204" pitchFamily="34" charset="0"/>
              </a:rPr>
              <a:t>–</a:t>
            </a:r>
            <a:r>
              <a:rPr lang="en-US" sz="2400" dirty="0">
                <a:solidFill>
                  <a:srgbClr val="92D050"/>
                </a:solidFill>
                <a:latin typeface="Aptos" panose="020B0004020202020204" pitchFamily="34" charset="0"/>
              </a:rPr>
              <a:t> </a:t>
            </a:r>
            <a:r>
              <a:rPr lang="en-US" sz="2400" dirty="0">
                <a:latin typeface="Aptos" panose="020B0004020202020204" pitchFamily="34" charset="0"/>
              </a:rPr>
              <a:t>Review of general plan components, New Structure:</a:t>
            </a:r>
          </a:p>
        </p:txBody>
      </p:sp>
      <p:sp>
        <p:nvSpPr>
          <p:cNvPr id="5" name="Content Placeholder 4">
            <a:extLst>
              <a:ext uri="{FF2B5EF4-FFF2-40B4-BE49-F238E27FC236}">
                <a16:creationId xmlns:a16="http://schemas.microsoft.com/office/drawing/2014/main" id="{93A6F33C-3AFE-474E-AC15-C00F368C3C6A}"/>
              </a:ext>
            </a:extLst>
          </p:cNvPr>
          <p:cNvSpPr>
            <a:spLocks noGrp="1"/>
          </p:cNvSpPr>
          <p:nvPr>
            <p:ph idx="15"/>
          </p:nvPr>
        </p:nvSpPr>
        <p:spPr>
          <a:xfrm>
            <a:off x="1283992" y="925269"/>
            <a:ext cx="3445566" cy="495389"/>
          </a:xfrm>
        </p:spPr>
        <p:txBody>
          <a:bodyPr/>
          <a:lstStyle/>
          <a:p>
            <a:r>
              <a:rPr lang="en-US" dirty="0">
                <a:solidFill>
                  <a:schemeClr val="bg1"/>
                </a:solidFill>
              </a:rPr>
              <a:t>Introduction</a:t>
            </a:r>
          </a:p>
        </p:txBody>
      </p:sp>
      <p:pic>
        <p:nvPicPr>
          <p:cNvPr id="29" name="Picture Placeholder 28" descr="Pencil">
            <a:extLst>
              <a:ext uri="{FF2B5EF4-FFF2-40B4-BE49-F238E27FC236}">
                <a16:creationId xmlns:a16="http://schemas.microsoft.com/office/drawing/2014/main" id="{F0E35123-11A3-CD40-A44F-8A81B9105639}"/>
              </a:ext>
            </a:extLst>
          </p:cNvPr>
          <p:cNvPicPr>
            <a:picLocks noGrp="1" noChangeAspect="1"/>
          </p:cNvPicPr>
          <p:nvPr>
            <p:ph type="pic" sz="quarter" idx="21"/>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5015299" y="828209"/>
            <a:ext cx="605487" cy="605487"/>
          </a:xfrm>
        </p:spPr>
      </p:pic>
      <p:sp>
        <p:nvSpPr>
          <p:cNvPr id="3" name="Content Placeholder 2">
            <a:extLst>
              <a:ext uri="{FF2B5EF4-FFF2-40B4-BE49-F238E27FC236}">
                <a16:creationId xmlns:a16="http://schemas.microsoft.com/office/drawing/2014/main" id="{65015163-D5FD-4849-978B-77883FAF7928}"/>
              </a:ext>
            </a:extLst>
          </p:cNvPr>
          <p:cNvSpPr>
            <a:spLocks noGrp="1"/>
          </p:cNvSpPr>
          <p:nvPr>
            <p:ph idx="1"/>
          </p:nvPr>
        </p:nvSpPr>
        <p:spPr>
          <a:xfrm>
            <a:off x="288734" y="1725580"/>
            <a:ext cx="4074002" cy="1560426"/>
          </a:xfrm>
        </p:spPr>
        <p:txBody>
          <a:bodyPr/>
          <a:lstStyle/>
          <a:p>
            <a:pPr indent="-285750">
              <a:lnSpc>
                <a:spcPct val="100000"/>
              </a:lnSpc>
              <a:spcBef>
                <a:spcPts val="0"/>
              </a:spcBef>
              <a:buFont typeface="Arial" panose="020B0604020202020204" pitchFamily="34" charset="0"/>
              <a:buChar char="•"/>
            </a:pPr>
            <a:r>
              <a:rPr lang="en-US" sz="1600" dirty="0"/>
              <a:t>Establishes the goals of the General Plan.</a:t>
            </a:r>
          </a:p>
          <a:p>
            <a:pPr indent="-285750">
              <a:lnSpc>
                <a:spcPct val="100000"/>
              </a:lnSpc>
              <a:spcBef>
                <a:spcPts val="0"/>
              </a:spcBef>
              <a:buFont typeface="Arial" panose="020B0604020202020204" pitchFamily="34" charset="0"/>
              <a:buChar char="•"/>
            </a:pPr>
            <a:r>
              <a:rPr lang="en-US" sz="1600" dirty="0"/>
              <a:t>Examines the history and cultural themes</a:t>
            </a:r>
          </a:p>
        </p:txBody>
      </p:sp>
      <p:sp>
        <p:nvSpPr>
          <p:cNvPr id="8" name="Content Placeholder 7">
            <a:extLst>
              <a:ext uri="{FF2B5EF4-FFF2-40B4-BE49-F238E27FC236}">
                <a16:creationId xmlns:a16="http://schemas.microsoft.com/office/drawing/2014/main" id="{C8438480-8B6F-44E5-A602-6240C1B85FB3}"/>
              </a:ext>
            </a:extLst>
          </p:cNvPr>
          <p:cNvSpPr>
            <a:spLocks noGrp="1"/>
          </p:cNvSpPr>
          <p:nvPr>
            <p:ph idx="19"/>
          </p:nvPr>
        </p:nvSpPr>
        <p:spPr>
          <a:xfrm>
            <a:off x="6258251" y="2692433"/>
            <a:ext cx="4074002" cy="732969"/>
          </a:xfrm>
        </p:spPr>
        <p:txBody>
          <a:bodyPr anchor="t"/>
          <a:lstStyle/>
          <a:p>
            <a:r>
              <a:rPr lang="en-US" dirty="0"/>
              <a:t>Explains the process of making amendments to the General Plan as well as zoning ordinances</a:t>
            </a:r>
            <a:endParaRPr lang="en-US" sz="1600" dirty="0"/>
          </a:p>
        </p:txBody>
      </p:sp>
      <p:sp>
        <p:nvSpPr>
          <p:cNvPr id="4" name="Slide Number Placeholder 3">
            <a:extLst>
              <a:ext uri="{FF2B5EF4-FFF2-40B4-BE49-F238E27FC236}">
                <a16:creationId xmlns:a16="http://schemas.microsoft.com/office/drawing/2014/main" id="{CA1C0347-C2C9-46A2-B7A6-9653B525F7DD}"/>
              </a:ext>
            </a:extLst>
          </p:cNvPr>
          <p:cNvSpPr>
            <a:spLocks noGrp="1"/>
          </p:cNvSpPr>
          <p:nvPr>
            <p:ph type="sldNum" sz="quarter" idx="12"/>
          </p:nvPr>
        </p:nvSpPr>
        <p:spPr/>
        <p:txBody>
          <a:bodyPr/>
          <a:lstStyle/>
          <a:p>
            <a:fld id="{9EC71654-96A5-4280-94F3-931C61A9F92C}" type="slidenum">
              <a:rPr lang="en-US" smtClean="0"/>
              <a:pPr/>
              <a:t>5</a:t>
            </a:fld>
            <a:endParaRPr lang="en-US" dirty="0"/>
          </a:p>
        </p:txBody>
      </p:sp>
      <p:grpSp>
        <p:nvGrpSpPr>
          <p:cNvPr id="15" name="Group 14">
            <a:extLst>
              <a:ext uri="{FF2B5EF4-FFF2-40B4-BE49-F238E27FC236}">
                <a16:creationId xmlns:a16="http://schemas.microsoft.com/office/drawing/2014/main" id="{09A93412-CB76-40BA-AC4F-71438E6D4EDE}"/>
              </a:ext>
            </a:extLst>
          </p:cNvPr>
          <p:cNvGrpSpPr/>
          <p:nvPr/>
        </p:nvGrpSpPr>
        <p:grpSpPr>
          <a:xfrm>
            <a:off x="5023296" y="1818273"/>
            <a:ext cx="7123537" cy="911987"/>
            <a:chOff x="6256122" y="4707907"/>
            <a:chExt cx="5938166" cy="1001899"/>
          </a:xfrm>
        </p:grpSpPr>
        <p:sp>
          <p:nvSpPr>
            <p:cNvPr id="16" name="Rectangle 15">
              <a:extLst>
                <a:ext uri="{FF2B5EF4-FFF2-40B4-BE49-F238E27FC236}">
                  <a16:creationId xmlns:a16="http://schemas.microsoft.com/office/drawing/2014/main" id="{29F32719-F7E2-443B-88BB-3083F4A602C7}"/>
                </a:ext>
              </a:extLst>
            </p:cNvPr>
            <p:cNvSpPr/>
            <p:nvPr userDrawn="1"/>
          </p:nvSpPr>
          <p:spPr>
            <a:xfrm>
              <a:off x="6601525" y="4988644"/>
              <a:ext cx="5592763" cy="54423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617BADFA-71BF-40A0-9474-C67C97CF96E8}"/>
                </a:ext>
              </a:extLst>
            </p:cNvPr>
            <p:cNvSpPr>
              <a:spLocks noChangeAspect="1"/>
            </p:cNvSpPr>
            <p:nvPr userDrawn="1"/>
          </p:nvSpPr>
          <p:spPr>
            <a:xfrm>
              <a:off x="6256122" y="4707907"/>
              <a:ext cx="846353" cy="1001899"/>
            </a:xfrm>
            <a:prstGeom prst="ellipse">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pic>
        <p:nvPicPr>
          <p:cNvPr id="14" name="Graphic 13" descr="Document">
            <a:extLst>
              <a:ext uri="{FF2B5EF4-FFF2-40B4-BE49-F238E27FC236}">
                <a16:creationId xmlns:a16="http://schemas.microsoft.com/office/drawing/2014/main" id="{4ECC06A9-A524-4905-ABB5-D503079070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47843" y="2177613"/>
            <a:ext cx="665636" cy="665636"/>
          </a:xfrm>
          <a:prstGeom prst="rect">
            <a:avLst/>
          </a:prstGeom>
        </p:spPr>
      </p:pic>
      <p:sp>
        <p:nvSpPr>
          <p:cNvPr id="9" name="Content Placeholder 8">
            <a:extLst>
              <a:ext uri="{FF2B5EF4-FFF2-40B4-BE49-F238E27FC236}">
                <a16:creationId xmlns:a16="http://schemas.microsoft.com/office/drawing/2014/main" id="{A1EE8A19-6968-4C81-B180-20FEF61ADEE1}"/>
              </a:ext>
            </a:extLst>
          </p:cNvPr>
          <p:cNvSpPr>
            <a:spLocks noGrp="1"/>
          </p:cNvSpPr>
          <p:nvPr>
            <p:ph idx="20"/>
          </p:nvPr>
        </p:nvSpPr>
        <p:spPr>
          <a:xfrm>
            <a:off x="6327831" y="2073816"/>
            <a:ext cx="3445566" cy="495389"/>
          </a:xfrm>
        </p:spPr>
        <p:txBody>
          <a:bodyPr/>
          <a:lstStyle/>
          <a:p>
            <a:r>
              <a:rPr lang="en-US" dirty="0">
                <a:solidFill>
                  <a:schemeClr val="bg1"/>
                </a:solidFill>
              </a:rPr>
              <a:t>Amendments and Process</a:t>
            </a:r>
          </a:p>
        </p:txBody>
      </p:sp>
      <p:sp>
        <p:nvSpPr>
          <p:cNvPr id="6" name="Rectangle 5">
            <a:extLst>
              <a:ext uri="{FF2B5EF4-FFF2-40B4-BE49-F238E27FC236}">
                <a16:creationId xmlns:a16="http://schemas.microsoft.com/office/drawing/2014/main" id="{9F40105D-50FF-4538-8BA0-1CBBF9530983}"/>
              </a:ext>
            </a:extLst>
          </p:cNvPr>
          <p:cNvSpPr/>
          <p:nvPr/>
        </p:nvSpPr>
        <p:spPr>
          <a:xfrm>
            <a:off x="6169212" y="864713"/>
            <a:ext cx="5610092" cy="1200329"/>
          </a:xfrm>
          <a:prstGeom prst="rect">
            <a:avLst/>
          </a:prstGeom>
        </p:spPr>
        <p:txBody>
          <a:bodyPr wrap="square">
            <a:spAutoFit/>
          </a:bodyPr>
          <a:lstStyle/>
          <a:p>
            <a:pPr algn="just"/>
            <a:r>
              <a:rPr lang="en-US" b="1" i="1" dirty="0"/>
              <a:t>Current General Plan is comprised of eleven (11) Chapters and has a total page count of 182 pages. The Vision 2050 General Plan will propose four (4) main chapters entailing the following subsections:</a:t>
            </a:r>
          </a:p>
        </p:txBody>
      </p:sp>
      <p:grpSp>
        <p:nvGrpSpPr>
          <p:cNvPr id="18" name="Group 17">
            <a:extLst>
              <a:ext uri="{FF2B5EF4-FFF2-40B4-BE49-F238E27FC236}">
                <a16:creationId xmlns:a16="http://schemas.microsoft.com/office/drawing/2014/main" id="{EF54555E-E1A1-4F43-AE5B-BACBFF41B2DC}"/>
              </a:ext>
            </a:extLst>
          </p:cNvPr>
          <p:cNvGrpSpPr/>
          <p:nvPr/>
        </p:nvGrpSpPr>
        <p:grpSpPr>
          <a:xfrm>
            <a:off x="-13052" y="2882070"/>
            <a:ext cx="5840853" cy="930576"/>
            <a:chOff x="-134205" y="945368"/>
            <a:chExt cx="5948922" cy="930576"/>
          </a:xfrm>
        </p:grpSpPr>
        <p:sp>
          <p:nvSpPr>
            <p:cNvPr id="19" name="Rectangle 18">
              <a:extLst>
                <a:ext uri="{FF2B5EF4-FFF2-40B4-BE49-F238E27FC236}">
                  <a16:creationId xmlns:a16="http://schemas.microsoft.com/office/drawing/2014/main" id="{949AD5CC-5B33-4919-AD84-CB2052B9F0F6}"/>
                </a:ext>
              </a:extLst>
            </p:cNvPr>
            <p:cNvSpPr/>
            <p:nvPr userDrawn="1"/>
          </p:nvSpPr>
          <p:spPr>
            <a:xfrm>
              <a:off x="-134205" y="1153657"/>
              <a:ext cx="5461859" cy="495391"/>
            </a:xfrm>
            <a:prstGeom prst="rect">
              <a:avLst/>
            </a:prstGeom>
            <a:solidFill>
              <a:srgbClr val="2DA24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Oval 19">
              <a:extLst>
                <a:ext uri="{FF2B5EF4-FFF2-40B4-BE49-F238E27FC236}">
                  <a16:creationId xmlns:a16="http://schemas.microsoft.com/office/drawing/2014/main" id="{918130A5-C0F6-47D4-940D-9DDAAF40C8DC}"/>
                </a:ext>
              </a:extLst>
            </p:cNvPr>
            <p:cNvSpPr>
              <a:spLocks noChangeAspect="1"/>
            </p:cNvSpPr>
            <p:nvPr userDrawn="1"/>
          </p:nvSpPr>
          <p:spPr>
            <a:xfrm>
              <a:off x="4855459" y="945368"/>
              <a:ext cx="959258" cy="930576"/>
            </a:xfrm>
            <a:prstGeom prst="ellipse">
              <a:avLst/>
            </a:prstGeom>
            <a:solidFill>
              <a:srgbClr val="E49A3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1" name="Content Placeholder 4">
            <a:extLst>
              <a:ext uri="{FF2B5EF4-FFF2-40B4-BE49-F238E27FC236}">
                <a16:creationId xmlns:a16="http://schemas.microsoft.com/office/drawing/2014/main" id="{59B64085-8787-4037-8664-9F55B3ACB3AC}"/>
              </a:ext>
            </a:extLst>
          </p:cNvPr>
          <p:cNvSpPr txBox="1">
            <a:spLocks/>
          </p:cNvSpPr>
          <p:nvPr/>
        </p:nvSpPr>
        <p:spPr>
          <a:xfrm>
            <a:off x="1244341" y="3111960"/>
            <a:ext cx="3445566" cy="495389"/>
          </a:xfrm>
          <a:prstGeom prst="rect">
            <a:avLst/>
          </a:prstGeom>
        </p:spPr>
        <p:txBody>
          <a:bodyPr vert="horz" lIns="0" tIns="0" rIns="0" bIns="0" rtlCol="0" anchor="ctr">
            <a:noAutofit/>
          </a:bodyPr>
          <a:lstStyle>
            <a:lvl1pPr marL="0" indent="0" algn="r" defTabSz="914400" rtl="0" eaLnBrk="1" latinLnBrk="0" hangingPunct="1">
              <a:lnSpc>
                <a:spcPct val="90000"/>
              </a:lnSpc>
              <a:spcBef>
                <a:spcPts val="1000"/>
              </a:spcBef>
              <a:buFont typeface="Arial" panose="020B0604020202020204" pitchFamily="34" charset="0"/>
              <a:buNone/>
              <a:defRPr sz="1800" b="1" kern="1200" cap="all" baseline="0">
                <a:solidFill>
                  <a:schemeClr val="accent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Elements</a:t>
            </a:r>
          </a:p>
        </p:txBody>
      </p:sp>
      <p:sp>
        <p:nvSpPr>
          <p:cNvPr id="13" name="TextBox 12">
            <a:extLst>
              <a:ext uri="{FF2B5EF4-FFF2-40B4-BE49-F238E27FC236}">
                <a16:creationId xmlns:a16="http://schemas.microsoft.com/office/drawing/2014/main" id="{C0ECBAE6-4E34-4F53-93A0-A80107CEC0C8}"/>
              </a:ext>
            </a:extLst>
          </p:cNvPr>
          <p:cNvSpPr txBox="1"/>
          <p:nvPr/>
        </p:nvSpPr>
        <p:spPr>
          <a:xfrm>
            <a:off x="1363436" y="3624407"/>
            <a:ext cx="3754788" cy="2554545"/>
          </a:xfrm>
          <a:prstGeom prst="rect">
            <a:avLst/>
          </a:prstGeom>
          <a:noFill/>
        </p:spPr>
        <p:txBody>
          <a:bodyPr wrap="square" rtlCol="0">
            <a:spAutoFit/>
          </a:bodyPr>
          <a:lstStyle/>
          <a:p>
            <a:pPr marL="285750" indent="-285750" algn="just">
              <a:buFont typeface="Arial" panose="020B0604020202020204" pitchFamily="34" charset="0"/>
              <a:buChar char="•"/>
            </a:pPr>
            <a:r>
              <a:rPr lang="en-US" sz="1600" b="1" i="1" dirty="0"/>
              <a:t>Community Character (new)</a:t>
            </a:r>
          </a:p>
          <a:p>
            <a:pPr marL="285750" indent="-285750" algn="just">
              <a:buFont typeface="Arial" panose="020B0604020202020204" pitchFamily="34" charset="0"/>
              <a:buChar char="•"/>
            </a:pPr>
            <a:r>
              <a:rPr lang="en-US" sz="1600" dirty="0"/>
              <a:t>Land Use</a:t>
            </a:r>
          </a:p>
          <a:p>
            <a:pPr marL="285750" indent="-285750" algn="just">
              <a:buFont typeface="Arial" panose="020B0604020202020204" pitchFamily="34" charset="0"/>
              <a:buChar char="•"/>
            </a:pPr>
            <a:r>
              <a:rPr lang="en-US" sz="1600" dirty="0"/>
              <a:t>Character Areas</a:t>
            </a:r>
          </a:p>
          <a:p>
            <a:pPr marL="285750" indent="-285750">
              <a:buFont typeface="Arial" panose="020B0604020202020204" pitchFamily="34" charset="0"/>
              <a:buChar char="•"/>
            </a:pPr>
            <a:r>
              <a:rPr lang="en-US" sz="1600" dirty="0"/>
              <a:t>Circulation, Trails &amp; Transportation</a:t>
            </a:r>
          </a:p>
          <a:p>
            <a:pPr marL="285750" indent="-285750">
              <a:buFont typeface="Arial" panose="020B0604020202020204" pitchFamily="34" charset="0"/>
              <a:buChar char="•"/>
            </a:pPr>
            <a:r>
              <a:rPr lang="en-US" sz="1600" dirty="0"/>
              <a:t>Open Space &amp; Recreation</a:t>
            </a:r>
          </a:p>
          <a:p>
            <a:pPr marL="285750" indent="-285750">
              <a:buFont typeface="Arial" panose="020B0604020202020204" pitchFamily="34" charset="0"/>
              <a:buChar char="•"/>
            </a:pPr>
            <a:r>
              <a:rPr lang="en-US" sz="1600" dirty="0"/>
              <a:t>Growth Area &amp; Economic Development</a:t>
            </a:r>
          </a:p>
          <a:p>
            <a:pPr marL="285750" indent="-285750">
              <a:buFont typeface="Arial" panose="020B0604020202020204" pitchFamily="34" charset="0"/>
              <a:buChar char="•"/>
            </a:pPr>
            <a:r>
              <a:rPr lang="en-US" sz="1600" dirty="0"/>
              <a:t>Housing</a:t>
            </a:r>
          </a:p>
          <a:p>
            <a:pPr marL="285750" indent="-285750">
              <a:buFont typeface="Arial" panose="020B0604020202020204" pitchFamily="34" charset="0"/>
              <a:buChar char="•"/>
            </a:pPr>
            <a:r>
              <a:rPr lang="en-US" sz="1600" dirty="0"/>
              <a:t>Environmental Planning    </a:t>
            </a:r>
          </a:p>
          <a:p>
            <a:pPr marL="285750" indent="-285750">
              <a:buFont typeface="Arial" panose="020B0604020202020204" pitchFamily="34" charset="0"/>
              <a:buChar char="•"/>
            </a:pPr>
            <a:r>
              <a:rPr lang="en-US" sz="1600" dirty="0"/>
              <a:t>Water Resources</a:t>
            </a:r>
          </a:p>
          <a:p>
            <a:pPr marL="285750" indent="-285750">
              <a:buFont typeface="Arial" panose="020B0604020202020204" pitchFamily="34" charset="0"/>
              <a:buChar char="•"/>
            </a:pPr>
            <a:r>
              <a:rPr lang="en-US" sz="1600" dirty="0"/>
              <a:t>Cost of Development</a:t>
            </a:r>
          </a:p>
        </p:txBody>
      </p:sp>
      <p:pic>
        <p:nvPicPr>
          <p:cNvPr id="23" name="Graphic 22" descr="Test tubes">
            <a:extLst>
              <a:ext uri="{FF2B5EF4-FFF2-40B4-BE49-F238E27FC236}">
                <a16:creationId xmlns:a16="http://schemas.microsoft.com/office/drawing/2014/main" id="{82D71C41-F770-4CF3-A3D0-97651BF8F6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56093" y="3305764"/>
            <a:ext cx="682291" cy="682291"/>
          </a:xfrm>
          <a:prstGeom prst="rect">
            <a:avLst/>
          </a:prstGeom>
        </p:spPr>
      </p:pic>
      <p:grpSp>
        <p:nvGrpSpPr>
          <p:cNvPr id="25" name="Group 24">
            <a:extLst>
              <a:ext uri="{FF2B5EF4-FFF2-40B4-BE49-F238E27FC236}">
                <a16:creationId xmlns:a16="http://schemas.microsoft.com/office/drawing/2014/main" id="{62D85430-6DAD-4368-A761-C05A7BFA4757}"/>
              </a:ext>
            </a:extLst>
          </p:cNvPr>
          <p:cNvGrpSpPr/>
          <p:nvPr/>
        </p:nvGrpSpPr>
        <p:grpSpPr>
          <a:xfrm>
            <a:off x="5068462" y="4012021"/>
            <a:ext cx="7113888" cy="974863"/>
            <a:chOff x="6256122" y="4707907"/>
            <a:chExt cx="5938166" cy="1001899"/>
          </a:xfrm>
        </p:grpSpPr>
        <p:sp>
          <p:nvSpPr>
            <p:cNvPr id="26" name="Rectangle 25">
              <a:extLst>
                <a:ext uri="{FF2B5EF4-FFF2-40B4-BE49-F238E27FC236}">
                  <a16:creationId xmlns:a16="http://schemas.microsoft.com/office/drawing/2014/main" id="{06DECB51-89B7-4A35-A68F-F4F9959BAFD6}"/>
                </a:ext>
              </a:extLst>
            </p:cNvPr>
            <p:cNvSpPr/>
            <p:nvPr userDrawn="1"/>
          </p:nvSpPr>
          <p:spPr>
            <a:xfrm>
              <a:off x="6601525" y="4988644"/>
              <a:ext cx="5592763" cy="54423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A40DB66E-7F55-4977-9E9F-E13C5EBE69B3}"/>
                </a:ext>
              </a:extLst>
            </p:cNvPr>
            <p:cNvSpPr>
              <a:spLocks noChangeAspect="1"/>
            </p:cNvSpPr>
            <p:nvPr userDrawn="1"/>
          </p:nvSpPr>
          <p:spPr>
            <a:xfrm>
              <a:off x="6256122" y="4707907"/>
              <a:ext cx="846353" cy="1001899"/>
            </a:xfrm>
            <a:prstGeom prst="ellipse">
              <a:avLst/>
            </a:prstGeom>
            <a:solidFill>
              <a:srgbClr val="D36A4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8" name="Content Placeholder 8">
            <a:extLst>
              <a:ext uri="{FF2B5EF4-FFF2-40B4-BE49-F238E27FC236}">
                <a16:creationId xmlns:a16="http://schemas.microsoft.com/office/drawing/2014/main" id="{21D49177-A8C5-4559-AA86-6BD3D0617C1C}"/>
              </a:ext>
            </a:extLst>
          </p:cNvPr>
          <p:cNvSpPr txBox="1">
            <a:spLocks/>
          </p:cNvSpPr>
          <p:nvPr/>
        </p:nvSpPr>
        <p:spPr>
          <a:xfrm>
            <a:off x="6329795" y="4285182"/>
            <a:ext cx="3445566" cy="4953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cap="all" baseline="0">
                <a:solidFill>
                  <a:schemeClr val="accent3"/>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IMPLEMENTATION AND Action STRATEGIES</a:t>
            </a:r>
          </a:p>
        </p:txBody>
      </p:sp>
      <p:sp>
        <p:nvSpPr>
          <p:cNvPr id="30" name="Content Placeholder 7">
            <a:extLst>
              <a:ext uri="{FF2B5EF4-FFF2-40B4-BE49-F238E27FC236}">
                <a16:creationId xmlns:a16="http://schemas.microsoft.com/office/drawing/2014/main" id="{07649AA7-8810-4905-A58A-9ECFA0F7C24E}"/>
              </a:ext>
            </a:extLst>
          </p:cNvPr>
          <p:cNvSpPr txBox="1">
            <a:spLocks/>
          </p:cNvSpPr>
          <p:nvPr/>
        </p:nvSpPr>
        <p:spPr>
          <a:xfrm>
            <a:off x="6258251" y="5030481"/>
            <a:ext cx="4074002" cy="732969"/>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Describes the Implementation and Action Strategies to see how the Town’s Goals and Objectives can be met</a:t>
            </a:r>
          </a:p>
        </p:txBody>
      </p:sp>
      <p:pic>
        <p:nvPicPr>
          <p:cNvPr id="31" name="Graphic 30" descr="Single gear">
            <a:extLst>
              <a:ext uri="{FF2B5EF4-FFF2-40B4-BE49-F238E27FC236}">
                <a16:creationId xmlns:a16="http://schemas.microsoft.com/office/drawing/2014/main" id="{32780C84-68E4-454D-B7C9-23ABAD04D0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8225" y="4035272"/>
            <a:ext cx="914400" cy="914400"/>
          </a:xfrm>
          <a:prstGeom prst="rect">
            <a:avLst/>
          </a:prstGeom>
        </p:spPr>
      </p:pic>
    </p:spTree>
    <p:extLst>
      <p:ext uri="{BB962C8B-B14F-4D97-AF65-F5344CB8AC3E}">
        <p14:creationId xmlns:p14="http://schemas.microsoft.com/office/powerpoint/2010/main" val="1410663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B532-EB3E-428B-9224-EFA237D16A73}"/>
              </a:ext>
            </a:extLst>
          </p:cNvPr>
          <p:cNvSpPr>
            <a:spLocks noGrp="1"/>
          </p:cNvSpPr>
          <p:nvPr>
            <p:ph type="title"/>
          </p:nvPr>
        </p:nvSpPr>
        <p:spPr>
          <a:xfrm>
            <a:off x="515938" y="246621"/>
            <a:ext cx="11150600" cy="515380"/>
          </a:xfrm>
        </p:spPr>
        <p:txBody>
          <a:bodyPr/>
          <a:lstStyle/>
          <a:p>
            <a:r>
              <a:rPr lang="en-US" dirty="0">
                <a:solidFill>
                  <a:srgbClr val="2DA24F"/>
                </a:solidFill>
                <a:latin typeface="Aptos" panose="020B0004020202020204" pitchFamily="34" charset="0"/>
              </a:rPr>
              <a:t>Vision 2050 </a:t>
            </a:r>
            <a:r>
              <a:rPr lang="en-US" dirty="0"/>
              <a:t>– town vision statement</a:t>
            </a:r>
          </a:p>
        </p:txBody>
      </p:sp>
      <p:sp>
        <p:nvSpPr>
          <p:cNvPr id="3" name="Slide Number Placeholder 2">
            <a:extLst>
              <a:ext uri="{FF2B5EF4-FFF2-40B4-BE49-F238E27FC236}">
                <a16:creationId xmlns:a16="http://schemas.microsoft.com/office/drawing/2014/main" id="{EB5F9B50-CED9-4961-91E8-058BE256771F}"/>
              </a:ext>
            </a:extLst>
          </p:cNvPr>
          <p:cNvSpPr>
            <a:spLocks noGrp="1"/>
          </p:cNvSpPr>
          <p:nvPr>
            <p:ph type="sldNum" sz="quarter" idx="12"/>
          </p:nvPr>
        </p:nvSpPr>
        <p:spPr/>
        <p:txBody>
          <a:bodyPr/>
          <a:lstStyle/>
          <a:p>
            <a:fld id="{9EC71654-96A5-4280-94F3-931C61A9F92C}" type="slidenum">
              <a:rPr lang="en-US" smtClean="0"/>
              <a:pPr/>
              <a:t>6</a:t>
            </a:fld>
            <a:endParaRPr lang="en-US" dirty="0"/>
          </a:p>
        </p:txBody>
      </p:sp>
      <p:sp>
        <p:nvSpPr>
          <p:cNvPr id="10" name="TextBox 9">
            <a:extLst>
              <a:ext uri="{FF2B5EF4-FFF2-40B4-BE49-F238E27FC236}">
                <a16:creationId xmlns:a16="http://schemas.microsoft.com/office/drawing/2014/main" id="{E384796F-47E0-B310-219E-66E409111ADF}"/>
              </a:ext>
            </a:extLst>
          </p:cNvPr>
          <p:cNvSpPr txBox="1"/>
          <p:nvPr/>
        </p:nvSpPr>
        <p:spPr>
          <a:xfrm>
            <a:off x="674122" y="2170544"/>
            <a:ext cx="3104504" cy="1754326"/>
          </a:xfrm>
          <a:prstGeom prst="rect">
            <a:avLst/>
          </a:prstGeom>
          <a:noFill/>
        </p:spPr>
        <p:txBody>
          <a:bodyPr wrap="none" rtlCol="0">
            <a:spAutoFit/>
          </a:bodyPr>
          <a:lstStyle/>
          <a:p>
            <a:r>
              <a:rPr lang="en-US" sz="3600" b="1" dirty="0"/>
              <a:t>VISION </a:t>
            </a:r>
          </a:p>
          <a:p>
            <a:r>
              <a:rPr lang="en-US" sz="3600" b="1" dirty="0"/>
              <a:t>STATEMENT</a:t>
            </a:r>
          </a:p>
          <a:p>
            <a:r>
              <a:rPr lang="en-US" sz="3600" b="1" dirty="0"/>
              <a:t>COMPONENTS:</a:t>
            </a:r>
          </a:p>
        </p:txBody>
      </p:sp>
      <p:sp>
        <p:nvSpPr>
          <p:cNvPr id="4" name="TextBox 3">
            <a:extLst>
              <a:ext uri="{FF2B5EF4-FFF2-40B4-BE49-F238E27FC236}">
                <a16:creationId xmlns:a16="http://schemas.microsoft.com/office/drawing/2014/main" id="{FD95BEE3-9F5F-A2C4-B3C8-6CCC3B6A7EF4}"/>
              </a:ext>
            </a:extLst>
          </p:cNvPr>
          <p:cNvSpPr txBox="1"/>
          <p:nvPr/>
        </p:nvSpPr>
        <p:spPr>
          <a:xfrm>
            <a:off x="4552122" y="1166842"/>
            <a:ext cx="5374869" cy="5078313"/>
          </a:xfrm>
          <a:prstGeom prst="rect">
            <a:avLst/>
          </a:prstGeom>
          <a:noFill/>
        </p:spPr>
        <p:txBody>
          <a:bodyPr wrap="none" rtlCol="0">
            <a:spAutoFit/>
          </a:bodyPr>
          <a:lstStyle/>
          <a:p>
            <a:pPr marL="285750" indent="-285750">
              <a:buFont typeface="Arial" panose="020B0604020202020204" pitchFamily="34" charset="0"/>
              <a:buChar char="•"/>
            </a:pPr>
            <a:r>
              <a:rPr lang="en-US" sz="3600" dirty="0"/>
              <a:t>Regional Context</a:t>
            </a:r>
          </a:p>
          <a:p>
            <a:pPr marL="285750" indent="-285750">
              <a:buFont typeface="Arial" panose="020B0604020202020204" pitchFamily="34" charset="0"/>
              <a:buChar char="•"/>
            </a:pPr>
            <a:r>
              <a:rPr lang="en-US" sz="3600" dirty="0"/>
              <a:t>History/Arts/Culture</a:t>
            </a:r>
          </a:p>
          <a:p>
            <a:pPr marL="285750" indent="-285750">
              <a:buFont typeface="Arial" panose="020B0604020202020204" pitchFamily="34" charset="0"/>
              <a:buChar char="•"/>
            </a:pPr>
            <a:r>
              <a:rPr lang="en-US" sz="3600" dirty="0"/>
              <a:t>Vision for Growth</a:t>
            </a:r>
          </a:p>
          <a:p>
            <a:pPr marL="742950" lvl="1" indent="-285750">
              <a:buFont typeface="Arial" panose="020B0604020202020204" pitchFamily="34" charset="0"/>
              <a:buChar char="•"/>
            </a:pPr>
            <a:r>
              <a:rPr lang="en-US" sz="3600" dirty="0"/>
              <a:t>Economic Development</a:t>
            </a:r>
          </a:p>
          <a:p>
            <a:pPr marL="742950" lvl="1" indent="-285750">
              <a:buFont typeface="Arial" panose="020B0604020202020204" pitchFamily="34" charset="0"/>
              <a:buChar char="•"/>
            </a:pPr>
            <a:r>
              <a:rPr lang="en-US" sz="3600" dirty="0"/>
              <a:t>Housing</a:t>
            </a:r>
          </a:p>
          <a:p>
            <a:pPr marL="742950" lvl="1" indent="-285750">
              <a:buFont typeface="Arial" panose="020B0604020202020204" pitchFamily="34" charset="0"/>
              <a:buChar char="•"/>
            </a:pPr>
            <a:r>
              <a:rPr lang="en-US" sz="3600" dirty="0"/>
              <a:t>Transportation</a:t>
            </a:r>
          </a:p>
          <a:p>
            <a:pPr marL="742950" lvl="1" indent="-285750">
              <a:buFont typeface="Arial" panose="020B0604020202020204" pitchFamily="34" charset="0"/>
              <a:buChar char="•"/>
            </a:pPr>
            <a:r>
              <a:rPr lang="en-US" sz="3600" dirty="0"/>
              <a:t>Lifestyle/Recreation</a:t>
            </a:r>
          </a:p>
          <a:p>
            <a:pPr marL="285750" indent="-285750">
              <a:buFont typeface="Arial" panose="020B0604020202020204" pitchFamily="34" charset="0"/>
              <a:buChar char="•"/>
            </a:pPr>
            <a:r>
              <a:rPr lang="en-US" sz="3600" dirty="0"/>
              <a:t>Conservation</a:t>
            </a:r>
          </a:p>
          <a:p>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val="631517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B532-EB3E-428B-9224-EFA237D16A73}"/>
              </a:ext>
            </a:extLst>
          </p:cNvPr>
          <p:cNvSpPr>
            <a:spLocks noGrp="1"/>
          </p:cNvSpPr>
          <p:nvPr>
            <p:ph type="title"/>
          </p:nvPr>
        </p:nvSpPr>
        <p:spPr>
          <a:xfrm>
            <a:off x="515938" y="246621"/>
            <a:ext cx="11150600" cy="515380"/>
          </a:xfrm>
        </p:spPr>
        <p:txBody>
          <a:bodyPr/>
          <a:lstStyle/>
          <a:p>
            <a:r>
              <a:rPr lang="en-US" dirty="0">
                <a:solidFill>
                  <a:srgbClr val="2DA24F"/>
                </a:solidFill>
                <a:latin typeface="Aptos" panose="020B0004020202020204" pitchFamily="34" charset="0"/>
              </a:rPr>
              <a:t>Vision 2050 </a:t>
            </a:r>
            <a:r>
              <a:rPr lang="en-US" dirty="0"/>
              <a:t>– town vision statement (new draft)</a:t>
            </a:r>
          </a:p>
        </p:txBody>
      </p:sp>
      <p:sp>
        <p:nvSpPr>
          <p:cNvPr id="3" name="Slide Number Placeholder 2">
            <a:extLst>
              <a:ext uri="{FF2B5EF4-FFF2-40B4-BE49-F238E27FC236}">
                <a16:creationId xmlns:a16="http://schemas.microsoft.com/office/drawing/2014/main" id="{EB5F9B50-CED9-4961-91E8-058BE256771F}"/>
              </a:ext>
            </a:extLst>
          </p:cNvPr>
          <p:cNvSpPr>
            <a:spLocks noGrp="1"/>
          </p:cNvSpPr>
          <p:nvPr>
            <p:ph type="sldNum" sz="quarter" idx="12"/>
          </p:nvPr>
        </p:nvSpPr>
        <p:spPr/>
        <p:txBody>
          <a:bodyPr/>
          <a:lstStyle/>
          <a:p>
            <a:fld id="{9EC71654-96A5-4280-94F3-931C61A9F92C}" type="slidenum">
              <a:rPr lang="en-US" smtClean="0"/>
              <a:pPr/>
              <a:t>7</a:t>
            </a:fld>
            <a:endParaRPr lang="en-US" dirty="0"/>
          </a:p>
        </p:txBody>
      </p:sp>
      <p:sp>
        <p:nvSpPr>
          <p:cNvPr id="8" name="TextBox 7">
            <a:extLst>
              <a:ext uri="{FF2B5EF4-FFF2-40B4-BE49-F238E27FC236}">
                <a16:creationId xmlns:a16="http://schemas.microsoft.com/office/drawing/2014/main" id="{69FDE44F-33FD-3047-5C57-3973996334A2}"/>
              </a:ext>
            </a:extLst>
          </p:cNvPr>
          <p:cNvSpPr txBox="1"/>
          <p:nvPr/>
        </p:nvSpPr>
        <p:spPr>
          <a:xfrm>
            <a:off x="874643" y="1048966"/>
            <a:ext cx="10406270" cy="4729821"/>
          </a:xfrm>
          <a:prstGeom prst="rect">
            <a:avLst/>
          </a:prstGeom>
          <a:noFill/>
        </p:spPr>
        <p:txBody>
          <a:bodyPr wrap="square">
            <a:spAutoFit/>
          </a:bodyPr>
          <a:lstStyle/>
          <a:p>
            <a:pPr marL="457200" marR="685800" algn="just">
              <a:lnSpc>
                <a:spcPct val="107000"/>
              </a:lnSpc>
              <a:spcBef>
                <a:spcPts val="0"/>
              </a:spcBef>
              <a:spcAft>
                <a:spcPts val="800"/>
              </a:spcAft>
              <a:tabLst>
                <a:tab pos="6172200" algn="l"/>
              </a:tabLst>
            </a:pPr>
            <a:r>
              <a:rPr lang="en-US" b="1" i="1" dirty="0">
                <a:effectLst/>
                <a:latin typeface="Times New Roman" panose="02020603050405020304" pitchFamily="18" charset="0"/>
                <a:ea typeface="Calibri" panose="020F0502020204030204" pitchFamily="34" charset="0"/>
                <a:cs typeface="Times New Roman" panose="02020603050405020304" pitchFamily="18" charset="0"/>
              </a:rPr>
              <a:t>“The Town of Camp Verde is dedicated to preserving its rural, friendly, and historic atmosphere while embracing growth that aligns with its natural scenic beauty and cultural heritage. Our vision is to foster a sustainable community that offers local shopping, employment, and diverse housing opportunities while preserving the Town’s natural resources, including the Verde River, its tributaries, and open space areas. As we welcome new businesses and support existing ones, we encourage development that is well-balanced, visually appealing, and respectful of our environment and collective cultural identity.</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685800" algn="just">
              <a:lnSpc>
                <a:spcPct val="107000"/>
              </a:lnSpc>
              <a:spcBef>
                <a:spcPts val="0"/>
              </a:spcBef>
              <a:spcAft>
                <a:spcPts val="800"/>
              </a:spcAft>
              <a:tabLst>
                <a:tab pos="6172200" algn="l"/>
              </a:tabLst>
            </a:pPr>
            <a:r>
              <a:rPr lang="en-US" b="1" i="1" dirty="0">
                <a:effectLst/>
                <a:latin typeface="Times New Roman" panose="02020603050405020304" pitchFamily="18" charset="0"/>
                <a:ea typeface="Calibri" panose="020F0502020204030204" pitchFamily="34" charset="0"/>
                <a:cs typeface="Times New Roman" panose="02020603050405020304" pitchFamily="18" charset="0"/>
              </a:rPr>
              <a:t>The Town continues to value its rich history, arts, and agrarian heritage while providing an exceptional quality of life. We value preserving our environmental quality by considering the impacts of new development while promoting practices that ensure a healthy community. Our commitment to a sustainable water supply, safe and efficient transportation systems, and natural open space reflects our dedication to the long-term well-being of our Town. Through careful, responsible development choices we seek balance between growth and preservation, ensuring Camp Verde will be a unique and vibrant community for generations to come."</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5580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A7EDB62-3E60-F44C-AE34-9495623E004A}"/>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a:stretch/>
        </p:blipFill>
        <p:spPr>
          <a:xfrm>
            <a:off x="640182" y="1669755"/>
            <a:ext cx="5305661" cy="3518490"/>
          </a:xfrm>
        </p:spPr>
      </p:pic>
      <p:grpSp>
        <p:nvGrpSpPr>
          <p:cNvPr id="11" name="Group 10">
            <a:extLst>
              <a:ext uri="{FF2B5EF4-FFF2-40B4-BE49-F238E27FC236}">
                <a16:creationId xmlns:a16="http://schemas.microsoft.com/office/drawing/2014/main" id="{BAC5A0EF-C599-43EC-A6B4-1E4D2C16F450}"/>
              </a:ext>
            </a:extLst>
          </p:cNvPr>
          <p:cNvGrpSpPr/>
          <p:nvPr/>
        </p:nvGrpSpPr>
        <p:grpSpPr>
          <a:xfrm>
            <a:off x="-2" y="0"/>
            <a:ext cx="2940910" cy="6858000"/>
            <a:chOff x="-2" y="0"/>
            <a:chExt cx="2940910" cy="6858000"/>
          </a:xfrm>
          <a:solidFill>
            <a:srgbClr val="2DA24F"/>
          </a:solidFill>
        </p:grpSpPr>
        <p:sp>
          <p:nvSpPr>
            <p:cNvPr id="12" name="Right Triangle 11">
              <a:extLst>
                <a:ext uri="{FF2B5EF4-FFF2-40B4-BE49-F238E27FC236}">
                  <a16:creationId xmlns:a16="http://schemas.microsoft.com/office/drawing/2014/main" id="{E1B915F4-D51E-4A20-BBD1-3085EC1D8A2E}"/>
                </a:ext>
              </a:extLst>
            </p:cNvPr>
            <p:cNvSpPr/>
            <p:nvPr userDrawn="1"/>
          </p:nvSpPr>
          <p:spPr>
            <a:xfrm>
              <a:off x="0" y="4399005"/>
              <a:ext cx="2940908" cy="245899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DA24F"/>
                </a:solidFill>
              </a:endParaRPr>
            </a:p>
          </p:txBody>
        </p:sp>
        <p:sp>
          <p:nvSpPr>
            <p:cNvPr id="13" name="Right Triangle 12">
              <a:extLst>
                <a:ext uri="{FF2B5EF4-FFF2-40B4-BE49-F238E27FC236}">
                  <a16:creationId xmlns:a16="http://schemas.microsoft.com/office/drawing/2014/main" id="{A5026507-F64B-4CB4-9071-C06F861BE78A}"/>
                </a:ext>
              </a:extLst>
            </p:cNvPr>
            <p:cNvSpPr/>
            <p:nvPr userDrawn="1"/>
          </p:nvSpPr>
          <p:spPr>
            <a:xfrm rot="5400000">
              <a:off x="240955" y="-240957"/>
              <a:ext cx="2458996" cy="294090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DA24F"/>
                </a:solidFill>
              </a:endParaRPr>
            </a:p>
          </p:txBody>
        </p:sp>
      </p:grpSp>
      <p:sp>
        <p:nvSpPr>
          <p:cNvPr id="2" name="Rectangle 1">
            <a:extLst>
              <a:ext uri="{FF2B5EF4-FFF2-40B4-BE49-F238E27FC236}">
                <a16:creationId xmlns:a16="http://schemas.microsoft.com/office/drawing/2014/main" id="{020B1136-5020-8215-3098-D0FC268C64DF}"/>
              </a:ext>
            </a:extLst>
          </p:cNvPr>
          <p:cNvSpPr/>
          <p:nvPr/>
        </p:nvSpPr>
        <p:spPr>
          <a:xfrm>
            <a:off x="9342408" y="5833503"/>
            <a:ext cx="2777706" cy="877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36D77E1-4356-CEE2-6082-95845D3FDCB2}"/>
              </a:ext>
            </a:extLst>
          </p:cNvPr>
          <p:cNvPicPr>
            <a:picLocks noChangeAspect="1"/>
          </p:cNvPicPr>
          <p:nvPr/>
        </p:nvPicPr>
        <p:blipFill>
          <a:blip r:embed="rId5"/>
          <a:srcRect t="6239" b="6239"/>
          <a:stretch/>
        </p:blipFill>
        <p:spPr>
          <a:xfrm>
            <a:off x="111972" y="1293606"/>
            <a:ext cx="6389692" cy="42707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95BE633A-383F-84CC-060D-D9EC751A28BA}"/>
              </a:ext>
            </a:extLst>
          </p:cNvPr>
          <p:cNvPicPr>
            <a:picLocks noChangeAspect="1"/>
          </p:cNvPicPr>
          <p:nvPr/>
        </p:nvPicPr>
        <p:blipFill>
          <a:blip r:embed="rId6"/>
          <a:srcRect/>
          <a:stretch/>
        </p:blipFill>
        <p:spPr>
          <a:xfrm>
            <a:off x="8520246" y="489531"/>
            <a:ext cx="3280139" cy="1129425"/>
          </a:xfrm>
          <a:prstGeom prst="rect">
            <a:avLst/>
          </a:prstGeom>
        </p:spPr>
      </p:pic>
    </p:spTree>
    <p:extLst>
      <p:ext uri="{BB962C8B-B14F-4D97-AF65-F5344CB8AC3E}">
        <p14:creationId xmlns:p14="http://schemas.microsoft.com/office/powerpoint/2010/main" val="2928802494"/>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401E964C12A64AA97460CD4B71E60D" ma:contentTypeVersion="6" ma:contentTypeDescription="Create a new document." ma:contentTypeScope="" ma:versionID="bc7ba979a3e6003b32922b1fa757a0ae">
  <xsd:schema xmlns:xsd="http://www.w3.org/2001/XMLSchema" xmlns:xs="http://www.w3.org/2001/XMLSchema" xmlns:p="http://schemas.microsoft.com/office/2006/metadata/properties" xmlns:ns3="daceaed7-f2d7-4ae7-8687-f9837ba7fe7f" targetNamespace="http://schemas.microsoft.com/office/2006/metadata/properties" ma:root="true" ma:fieldsID="80bbe258f4deca82067f7efb28a73ec9" ns3:_="">
    <xsd:import namespace="daceaed7-f2d7-4ae7-8687-f9837ba7fe7f"/>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eaed7-f2d7-4ae7-8687-f9837ba7fe7f"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daceaed7-f2d7-4ae7-8687-f9837ba7fe7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BEBF21-A6F9-4050-80A8-E7E21BCB19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ceaed7-f2d7-4ae7-8687-f9837ba7fe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A9B47F-3DD8-4645-81DC-B88780643C07}">
  <ds:schemaRefs>
    <ds:schemaRef ds:uri="http://purl.org/dc/terms/"/>
    <ds:schemaRef ds:uri="daceaed7-f2d7-4ae7-8687-f9837ba7fe7f"/>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B0C07E3D-60A7-4F4E-8208-D9CCD01982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spheres presentation</Template>
  <TotalTime>0</TotalTime>
  <Words>710</Words>
  <Application>Microsoft Office PowerPoint</Application>
  <PresentationFormat>Widescreen</PresentationFormat>
  <Paragraphs>116</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Arial</vt:lpstr>
      <vt:lpstr>Calibri</vt:lpstr>
      <vt:lpstr>Corbel</vt:lpstr>
      <vt:lpstr>Symbol</vt:lpstr>
      <vt:lpstr>Times New Roman</vt:lpstr>
      <vt:lpstr>Office Theme</vt:lpstr>
      <vt:lpstr>VISION 2050 GENERAL PLAN</vt:lpstr>
      <vt:lpstr>Vision 2050 – Introduction</vt:lpstr>
      <vt:lpstr>PowerPoint Presentation</vt:lpstr>
      <vt:lpstr>Vision 2050 – what is a general plan? </vt:lpstr>
      <vt:lpstr>Vision 2050 – Review of general plan components, New Structure:</vt:lpstr>
      <vt:lpstr>Vision 2050 – town vision statement</vt:lpstr>
      <vt:lpstr>Vision 2050 – town vision statement (new draft)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2019-06-10T19:01:21Z</dcterms:created>
  <dcterms:modified xsi:type="dcterms:W3CDTF">2024-08-13T22:34:09Z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0x01010092401E964C12A64AA97460CD4B71E60D</vt:lpwstr>
  </property>
</Properties>
</file>