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5"/>
  </p:notesMasterIdLst>
  <p:sldIdLst>
    <p:sldId id="256" r:id="rId5"/>
    <p:sldId id="290" r:id="rId6"/>
    <p:sldId id="291" r:id="rId7"/>
    <p:sldId id="258" r:id="rId8"/>
    <p:sldId id="288" r:id="rId9"/>
    <p:sldId id="292" r:id="rId10"/>
    <p:sldId id="284" r:id="rId11"/>
    <p:sldId id="293" r:id="rId12"/>
    <p:sldId id="294" r:id="rId13"/>
    <p:sldId id="289"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56"/>
            <p14:sldId id="290"/>
            <p14:sldId id="291"/>
            <p14:sldId id="258"/>
            <p14:sldId id="288"/>
            <p14:sldId id="292"/>
            <p14:sldId id="284"/>
            <p14:sldId id="293"/>
            <p14:sldId id="294"/>
            <p14:sldId id="289"/>
          </p14:sldIdLst>
        </p14:section>
        <p14:section name="Search for 3D Models" id="{6844172C-9703-4DC7-908A-C23538616A3C}">
          <p14:sldIdLst/>
        </p14:section>
        <p14:section name="Insert a 3D Model from a File" id="{66737F24-1C36-4DF4-A00F-927A3F1468AC}">
          <p14:sldIdLst/>
        </p14:section>
        <p14:section name="Position and Rotate Your 3D Model" id="{A08F0015-E7F5-4E26-BBAF-AEE4F9A16AD2}">
          <p14:sldIdLst/>
        </p14:section>
        <p14:section name="Animate Your 3D Model" id="{B62868DA-F525-4AC5-9E3E-39ECA0154BBD}">
          <p14:sldIdLst/>
        </p14:section>
        <p14:section name="Learn More" id="{62756D7E-964E-493A-83A1-13BC0B6B5E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p:cViewPr varScale="1">
        <p:scale>
          <a:sx n="122" d="100"/>
          <a:sy n="122" d="100"/>
        </p:scale>
        <p:origin x="9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C3FCC2-4E7A-4671-AA79-177CB194E449}" type="datetimeFigureOut">
              <a:rPr lang="en-US" smtClean="0"/>
              <a:t>6/1/2021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01C38D-F26D-4167-83EF-8774BC62D548}" type="slidenum">
              <a:rPr lang="en-US" smtClean="0"/>
              <a:t>‹#›</a:t>
            </a:fld>
            <a:endParaRPr lang="en-US" dirty="0"/>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6/1/2021</a:t>
            </a:fld>
            <a:endParaRPr lang="en-US" dirty="0"/>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dirty="0"/>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Ls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a:xfrm>
            <a:off x="1006679" y="1333500"/>
            <a:ext cx="9661321" cy="570801"/>
          </a:xfrm>
        </p:spPr>
        <p:txBody>
          <a:bodyPr/>
          <a:lstStyle/>
          <a:p>
            <a:pPr algn="ctr"/>
            <a:r>
              <a:rPr lang="en-US" sz="3600" b="1" dirty="0">
                <a:solidFill>
                  <a:schemeClr val="tx1">
                    <a:lumMod val="95000"/>
                    <a:lumOff val="5000"/>
                  </a:schemeClr>
                </a:solidFill>
              </a:rPr>
              <a:t>CAMP VERDE PUBLIC SAFETY ASSOCIATION </a:t>
            </a:r>
          </a:p>
        </p:txBody>
      </p:sp>
      <p:sp>
        <p:nvSpPr>
          <p:cNvPr id="3" name="Subtitle 2">
            <a:extLst>
              <a:ext uri="{FF2B5EF4-FFF2-40B4-BE49-F238E27FC236}">
                <a16:creationId xmlns:a16="http://schemas.microsoft.com/office/drawing/2014/main" id="{3C322DE6-C2BE-4B53-BC28-C43EBD0052AA}"/>
              </a:ext>
            </a:extLst>
          </p:cNvPr>
          <p:cNvSpPr>
            <a:spLocks noGrp="1"/>
          </p:cNvSpPr>
          <p:nvPr>
            <p:ph type="subTitle" idx="1"/>
          </p:nvPr>
        </p:nvSpPr>
        <p:spPr>
          <a:xfrm>
            <a:off x="1524000" y="4064270"/>
            <a:ext cx="9144000" cy="351414"/>
          </a:xfrm>
        </p:spPr>
        <p:txBody>
          <a:bodyPr/>
          <a:lstStyle/>
          <a:p>
            <a:endParaRPr lang="en-US" dirty="0"/>
          </a:p>
          <a:p>
            <a:r>
              <a:rPr lang="en-US" dirty="0"/>
              <a:t>NOTHING WORTH HAVING WAS EVER ACHIEVED WITHOUT EFFORT.</a:t>
            </a:r>
          </a:p>
          <a:p>
            <a:r>
              <a:rPr lang="en-US" dirty="0"/>
              <a:t>						-Theodore Roosevelt</a:t>
            </a:r>
          </a:p>
        </p:txBody>
      </p:sp>
      <p:sp>
        <p:nvSpPr>
          <p:cNvPr id="5" name="Title 1">
            <a:extLst>
              <a:ext uri="{FF2B5EF4-FFF2-40B4-BE49-F238E27FC236}">
                <a16:creationId xmlns:a16="http://schemas.microsoft.com/office/drawing/2014/main" id="{566FA85D-3B0A-4E0C-B8AC-042993910A93}"/>
              </a:ext>
            </a:extLst>
          </p:cNvPr>
          <p:cNvSpPr txBox="1">
            <a:spLocks/>
          </p:cNvSpPr>
          <p:nvPr/>
        </p:nvSpPr>
        <p:spPr>
          <a:xfrm>
            <a:off x="8077762" y="5255593"/>
            <a:ext cx="2447364" cy="495232"/>
          </a:xfrm>
          <a:prstGeom prst="rect">
            <a:avLst/>
          </a:prstGeom>
        </p:spPr>
        <p:txBody>
          <a:bodyPr anchor="t">
            <a:normAutofit/>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endParaRPr lang="en-US" sz="1800" dirty="0">
              <a:solidFill>
                <a:schemeClr val="bg1"/>
              </a:solidFill>
              <a:latin typeface="+mj-lt"/>
              <a:ea typeface="+mn-ea"/>
              <a:cs typeface="+mn-cs"/>
            </a:endParaRPr>
          </a:p>
        </p:txBody>
      </p:sp>
      <p:sp>
        <p:nvSpPr>
          <p:cNvPr id="4" name="Subtitle 2">
            <a:extLst>
              <a:ext uri="{FF2B5EF4-FFF2-40B4-BE49-F238E27FC236}">
                <a16:creationId xmlns:a16="http://schemas.microsoft.com/office/drawing/2014/main" id="{0FE0F52F-ADF1-4011-A51B-92383D0AB7F8}"/>
              </a:ext>
            </a:extLst>
          </p:cNvPr>
          <p:cNvSpPr txBox="1">
            <a:spLocks/>
          </p:cNvSpPr>
          <p:nvPr/>
        </p:nvSpPr>
        <p:spPr>
          <a:xfrm>
            <a:off x="8077762" y="5524500"/>
            <a:ext cx="3760738" cy="102056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200" u="sng" dirty="0"/>
          </a:p>
        </p:txBody>
      </p:sp>
      <p:pic>
        <p:nvPicPr>
          <p:cNvPr id="8" name="Picture 7">
            <a:extLst>
              <a:ext uri="{FF2B5EF4-FFF2-40B4-BE49-F238E27FC236}">
                <a16:creationId xmlns:a16="http://schemas.microsoft.com/office/drawing/2014/main" id="{16F960BD-FF62-4545-9599-98CA9B977988}"/>
              </a:ext>
            </a:extLst>
          </p:cNvPr>
          <p:cNvPicPr>
            <a:picLocks noChangeAspect="1"/>
          </p:cNvPicPr>
          <p:nvPr/>
        </p:nvPicPr>
        <p:blipFill>
          <a:blip r:embed="rId2"/>
          <a:stretch>
            <a:fillRect/>
          </a:stretch>
        </p:blipFill>
        <p:spPr>
          <a:xfrm>
            <a:off x="2354675" y="1898584"/>
            <a:ext cx="6973273" cy="2113739"/>
          </a:xfrm>
          <a:prstGeom prst="rect">
            <a:avLst/>
          </a:prstGeom>
        </p:spPr>
      </p:pic>
    </p:spTree>
    <p:extLst>
      <p:ext uri="{BB962C8B-B14F-4D97-AF65-F5344CB8AC3E}">
        <p14:creationId xmlns:p14="http://schemas.microsoft.com/office/powerpoint/2010/main" val="299758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3C3021-50E0-4CB4-983E-3C68F2E23E0C}"/>
              </a:ext>
            </a:extLst>
          </p:cNvPr>
          <p:cNvSpPr>
            <a:spLocks noGrp="1"/>
          </p:cNvSpPr>
          <p:nvPr>
            <p:ph idx="1"/>
          </p:nvPr>
        </p:nvSpPr>
        <p:spPr>
          <a:xfrm>
            <a:off x="816543" y="5630091"/>
            <a:ext cx="489744" cy="250275"/>
          </a:xfrm>
        </p:spPr>
        <p:txBody>
          <a:bodyPr>
            <a:normAutofit fontScale="70000" lnSpcReduction="20000"/>
          </a:bodyPr>
          <a:lstStyle/>
          <a:p>
            <a:pPr>
              <a:buNone/>
            </a:pPr>
            <a:endParaRPr lang="en-US" dirty="0"/>
          </a:p>
        </p:txBody>
      </p:sp>
      <p:sp>
        <p:nvSpPr>
          <p:cNvPr id="3" name="Content Placeholder 2">
            <a:extLst>
              <a:ext uri="{FF2B5EF4-FFF2-40B4-BE49-F238E27FC236}">
                <a16:creationId xmlns:a16="http://schemas.microsoft.com/office/drawing/2014/main" id="{F46D5AF7-AA23-47B2-8BB6-ED5E67C08F14}"/>
              </a:ext>
            </a:extLst>
          </p:cNvPr>
          <p:cNvSpPr>
            <a:spLocks noGrp="1"/>
          </p:cNvSpPr>
          <p:nvPr>
            <p:ph idx="13"/>
          </p:nvPr>
        </p:nvSpPr>
        <p:spPr/>
        <p:txBody>
          <a:bodyPr/>
          <a:lstStyle/>
          <a:p>
            <a:pPr>
              <a:buNone/>
            </a:pPr>
            <a:r>
              <a:rPr lang="en-US" dirty="0"/>
              <a:t> </a:t>
            </a:r>
          </a:p>
        </p:txBody>
      </p:sp>
      <p:sp>
        <p:nvSpPr>
          <p:cNvPr id="4" name="Title 3">
            <a:extLst>
              <a:ext uri="{FF2B5EF4-FFF2-40B4-BE49-F238E27FC236}">
                <a16:creationId xmlns:a16="http://schemas.microsoft.com/office/drawing/2014/main" id="{C3F821C7-D6B0-495A-939C-769C4B8D658A}"/>
              </a:ext>
            </a:extLst>
          </p:cNvPr>
          <p:cNvSpPr>
            <a:spLocks noGrp="1"/>
          </p:cNvSpPr>
          <p:nvPr>
            <p:ph type="title"/>
          </p:nvPr>
        </p:nvSpPr>
        <p:spPr/>
        <p:txBody>
          <a:bodyPr/>
          <a:lstStyle/>
          <a:p>
            <a:pPr algn="ctr"/>
            <a:r>
              <a:rPr lang="en-US" b="1" dirty="0"/>
              <a:t>THANK YOU FOR YOUR CONSIDERATION</a:t>
            </a:r>
          </a:p>
        </p:txBody>
      </p:sp>
      <p:pic>
        <p:nvPicPr>
          <p:cNvPr id="5" name="Picture 4">
            <a:extLst>
              <a:ext uri="{FF2B5EF4-FFF2-40B4-BE49-F238E27FC236}">
                <a16:creationId xmlns:a16="http://schemas.microsoft.com/office/drawing/2014/main" id="{4E8F8A8E-94D4-47AF-B1DF-D1A162FB87F8}"/>
              </a:ext>
            </a:extLst>
          </p:cNvPr>
          <p:cNvPicPr>
            <a:picLocks noChangeAspect="1"/>
          </p:cNvPicPr>
          <p:nvPr/>
        </p:nvPicPr>
        <p:blipFill>
          <a:blip r:embed="rId2"/>
          <a:stretch>
            <a:fillRect/>
          </a:stretch>
        </p:blipFill>
        <p:spPr>
          <a:xfrm>
            <a:off x="2741023" y="1598375"/>
            <a:ext cx="6709954" cy="4487282"/>
          </a:xfrm>
          <a:prstGeom prst="rect">
            <a:avLst/>
          </a:prstGeom>
        </p:spPr>
      </p:pic>
    </p:spTree>
    <p:extLst>
      <p:ext uri="{BB962C8B-B14F-4D97-AF65-F5344CB8AC3E}">
        <p14:creationId xmlns:p14="http://schemas.microsoft.com/office/powerpoint/2010/main" val="137072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795B-A93A-416C-8052-FAF4D9073E67}"/>
              </a:ext>
            </a:extLst>
          </p:cNvPr>
          <p:cNvSpPr>
            <a:spLocks noGrp="1"/>
          </p:cNvSpPr>
          <p:nvPr>
            <p:ph type="title"/>
          </p:nvPr>
        </p:nvSpPr>
        <p:spPr/>
        <p:txBody>
          <a:bodyPr>
            <a:normAutofit/>
          </a:bodyPr>
          <a:lstStyle/>
          <a:p>
            <a:pPr algn="ctr"/>
            <a:r>
              <a:rPr lang="en-US" sz="3200" b="1" dirty="0">
                <a:latin typeface="+mn-lt"/>
              </a:rPr>
              <a:t>Introduction</a:t>
            </a:r>
          </a:p>
        </p:txBody>
      </p:sp>
      <p:sp>
        <p:nvSpPr>
          <p:cNvPr id="33" name="TextBox 32">
            <a:extLst>
              <a:ext uri="{FF2B5EF4-FFF2-40B4-BE49-F238E27FC236}">
                <a16:creationId xmlns:a16="http://schemas.microsoft.com/office/drawing/2014/main" id="{0DB4B6D0-8C22-49ED-AC30-A80D1EBB1CBF}"/>
              </a:ext>
            </a:extLst>
          </p:cNvPr>
          <p:cNvSpPr txBox="1"/>
          <p:nvPr/>
        </p:nvSpPr>
        <p:spPr>
          <a:xfrm>
            <a:off x="604434" y="1295399"/>
            <a:ext cx="10983132" cy="747763"/>
          </a:xfrm>
          <a:prstGeom prst="rect">
            <a:avLst/>
          </a:prstGeom>
        </p:spPr>
        <p:txBody>
          <a:bodyPr vert="horz" wrap="none" lIns="91440" tIns="45720" rIns="91440" bIns="45720" rtlCol="0">
            <a:noAutofit/>
          </a:bodyPr>
          <a:lstStyle/>
          <a:p>
            <a:pPr marL="0" indent="0" algn="ctr">
              <a:lnSpc>
                <a:spcPts val="1800"/>
              </a:lnSpc>
              <a:spcAft>
                <a:spcPts val="600"/>
              </a:spcAft>
              <a:buNone/>
            </a:pPr>
            <a:r>
              <a:rPr lang="en-US" sz="2400" b="1" dirty="0">
                <a:solidFill>
                  <a:prstClr val="black">
                    <a:lumMod val="75000"/>
                    <a:lumOff val="25000"/>
                  </a:prstClr>
                </a:solidFill>
                <a:latin typeface="Segoe UI" panose="020B0502040204020203" pitchFamily="34" charset="0"/>
                <a:cs typeface="Segoe UI" panose="020B0502040204020203" pitchFamily="34" charset="0"/>
              </a:rPr>
              <a:t>We are the Camp Verde Public Safety Association </a:t>
            </a:r>
          </a:p>
          <a:p>
            <a:pPr marL="0" indent="0" algn="ctr">
              <a:lnSpc>
                <a:spcPts val="1800"/>
              </a:lnSpc>
              <a:spcAft>
                <a:spcPts val="600"/>
              </a:spcAft>
              <a:buNone/>
            </a:pPr>
            <a:r>
              <a:rPr lang="en-US" sz="2400" b="1" dirty="0">
                <a:solidFill>
                  <a:prstClr val="black">
                    <a:lumMod val="75000"/>
                    <a:lumOff val="25000"/>
                  </a:prstClr>
                </a:solidFill>
                <a:latin typeface="Segoe UI" panose="020B0502040204020203" pitchFamily="34" charset="0"/>
                <a:cs typeface="Segoe UI" panose="020B0502040204020203" pitchFamily="34" charset="0"/>
              </a:rPr>
              <a:t>A Chapter of the Arizona Conference of Police and Sheriffs. </a:t>
            </a:r>
          </a:p>
        </p:txBody>
      </p:sp>
      <p:pic>
        <p:nvPicPr>
          <p:cNvPr id="34" name="Picture 33">
            <a:extLst>
              <a:ext uri="{FF2B5EF4-FFF2-40B4-BE49-F238E27FC236}">
                <a16:creationId xmlns:a16="http://schemas.microsoft.com/office/drawing/2014/main" id="{07024CDD-A40B-4D10-A850-6D58CCFB1882}"/>
              </a:ext>
            </a:extLst>
          </p:cNvPr>
          <p:cNvPicPr>
            <a:picLocks noChangeAspect="1"/>
          </p:cNvPicPr>
          <p:nvPr/>
        </p:nvPicPr>
        <p:blipFill>
          <a:blip r:embed="rId2"/>
          <a:stretch>
            <a:fillRect/>
          </a:stretch>
        </p:blipFill>
        <p:spPr>
          <a:xfrm>
            <a:off x="579034" y="2068749"/>
            <a:ext cx="3183933" cy="3121747"/>
          </a:xfrm>
          <a:prstGeom prst="rect">
            <a:avLst/>
          </a:prstGeom>
        </p:spPr>
      </p:pic>
      <p:sp>
        <p:nvSpPr>
          <p:cNvPr id="4" name="TextBox 3">
            <a:extLst>
              <a:ext uri="{FF2B5EF4-FFF2-40B4-BE49-F238E27FC236}">
                <a16:creationId xmlns:a16="http://schemas.microsoft.com/office/drawing/2014/main" id="{52EC2DC4-5C0C-449F-B146-2795C7562CD1}"/>
              </a:ext>
            </a:extLst>
          </p:cNvPr>
          <p:cNvSpPr txBox="1"/>
          <p:nvPr/>
        </p:nvSpPr>
        <p:spPr>
          <a:xfrm>
            <a:off x="3987800" y="1892300"/>
            <a:ext cx="7277100" cy="2789872"/>
          </a:xfrm>
          <a:prstGeom prst="rect">
            <a:avLst/>
          </a:prstGeom>
        </p:spPr>
        <p:txBody>
          <a:bodyPr vert="horz" wrap="squar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50C1BDE1-EA9A-4C78-B25D-397A587111D8}"/>
              </a:ext>
            </a:extLst>
          </p:cNvPr>
          <p:cNvSpPr txBox="1"/>
          <p:nvPr/>
        </p:nvSpPr>
        <p:spPr>
          <a:xfrm>
            <a:off x="3762967" y="2103794"/>
            <a:ext cx="7726766" cy="3093154"/>
          </a:xfrm>
          <a:prstGeom prst="rect">
            <a:avLst/>
          </a:prstGeom>
          <a:noFill/>
        </p:spPr>
        <p:txBody>
          <a:bodyPr wrap="square">
            <a:spAutoFit/>
          </a:bodyPr>
          <a:lstStyle/>
          <a:p>
            <a:pPr marL="0" indent="0">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Our Chapter was established in 2004 and is currently holding strong with 26 members.  </a:t>
            </a:r>
          </a:p>
          <a:p>
            <a:pPr marL="0" indent="0">
              <a:lnSpc>
                <a:spcPts val="1800"/>
              </a:lnSpc>
              <a:spcAft>
                <a:spcPts val="6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Our mission is to enter into negotiations with the Town of Camp Verde during the Fiscal Year 2021/2022 budget session.  </a:t>
            </a:r>
          </a:p>
          <a:p>
            <a:pPr marL="0" indent="0">
              <a:lnSpc>
                <a:spcPts val="1800"/>
              </a:lnSpc>
              <a:spcAft>
                <a:spcPts val="6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Our Executive Board is representing the findings of it’s members research of wage and benefit comparisons to the surrounding agencies.  </a:t>
            </a:r>
          </a:p>
          <a:p>
            <a:pPr marL="0" indent="0">
              <a:lnSpc>
                <a:spcPts val="1800"/>
              </a:lnSpc>
              <a:spcAft>
                <a:spcPts val="6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We want to work in unison the Department Head and the Town Manager for the benefit of the its employees and union members. </a:t>
            </a:r>
            <a:r>
              <a:rPr lang="en-US" sz="1800" dirty="0">
                <a:solidFill>
                  <a:prstClr val="black">
                    <a:lumMod val="75000"/>
                    <a:lumOff val="25000"/>
                  </a:prstClr>
                </a:solidFill>
                <a:latin typeface="Segoe UI" panose="020B0502040204020203" pitchFamily="34" charset="0"/>
                <a:cs typeface="Segoe UI" panose="020B0502040204020203" pitchFamily="34" charset="0"/>
              </a:rPr>
              <a:t>  </a:t>
            </a:r>
          </a:p>
        </p:txBody>
      </p:sp>
      <p:sp>
        <p:nvSpPr>
          <p:cNvPr id="11" name="TextBox 10">
            <a:extLst>
              <a:ext uri="{FF2B5EF4-FFF2-40B4-BE49-F238E27FC236}">
                <a16:creationId xmlns:a16="http://schemas.microsoft.com/office/drawing/2014/main" id="{26A785DE-B101-4DAB-B7B1-B7206005C306}"/>
              </a:ext>
            </a:extLst>
          </p:cNvPr>
          <p:cNvSpPr txBox="1"/>
          <p:nvPr/>
        </p:nvSpPr>
        <p:spPr>
          <a:xfrm>
            <a:off x="800099" y="5468858"/>
            <a:ext cx="10689633" cy="784830"/>
          </a:xfrm>
          <a:prstGeom prst="rect">
            <a:avLst/>
          </a:prstGeom>
          <a:noFill/>
        </p:spPr>
        <p:txBody>
          <a:bodyPr wrap="square">
            <a:spAutoFit/>
          </a:bodyPr>
          <a:lstStyle/>
          <a:p>
            <a:pPr marL="0" indent="0">
              <a:lnSpc>
                <a:spcPts val="1800"/>
              </a:lnSpc>
              <a:spcAft>
                <a:spcPts val="600"/>
              </a:spcAft>
              <a:buNone/>
            </a:pPr>
            <a:r>
              <a:rPr lang="en-US" sz="1800" dirty="0">
                <a:solidFill>
                  <a:prstClr val="black">
                    <a:lumMod val="75000"/>
                    <a:lumOff val="25000"/>
                  </a:prstClr>
                </a:solidFill>
                <a:latin typeface="Segoe UI" panose="020B0502040204020203" pitchFamily="34" charset="0"/>
                <a:cs typeface="Segoe UI" panose="020B0502040204020203" pitchFamily="34" charset="0"/>
              </a:rPr>
              <a:t>The following presentation uses the data derived from the research by CVPSA members, the Town of Camp Verde Salary Study (purchased from the City of Cottonwood) and the current Town of Camp Verde wage scale.. </a:t>
            </a:r>
          </a:p>
        </p:txBody>
      </p:sp>
    </p:spTree>
    <p:extLst>
      <p:ext uri="{BB962C8B-B14F-4D97-AF65-F5344CB8AC3E}">
        <p14:creationId xmlns:p14="http://schemas.microsoft.com/office/powerpoint/2010/main" val="195854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See the source image">
            <a:extLst>
              <a:ext uri="{FF2B5EF4-FFF2-40B4-BE49-F238E27FC236}">
                <a16:creationId xmlns:a16="http://schemas.microsoft.com/office/drawing/2014/main" id="{EBE5A87F-E8DC-4D11-A5AE-E828F68D157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007068" y="3704978"/>
            <a:ext cx="3960821" cy="26511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id="{A071F406-B049-4FD0-82F2-44578595B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557" y="3227947"/>
            <a:ext cx="3670386" cy="22176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7CA6AF8-2F48-4D46-B22B-BB71C97780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12060" y="1335847"/>
            <a:ext cx="4239175" cy="2229675"/>
          </a:xfrm>
          <a:prstGeom prst="rect">
            <a:avLst/>
          </a:prstGeom>
        </p:spPr>
      </p:pic>
      <p:sp>
        <p:nvSpPr>
          <p:cNvPr id="4" name="Title 3">
            <a:extLst>
              <a:ext uri="{FF2B5EF4-FFF2-40B4-BE49-F238E27FC236}">
                <a16:creationId xmlns:a16="http://schemas.microsoft.com/office/drawing/2014/main" id="{A873E8F7-DF74-4B67-8E7F-24F20FAD0C3B}"/>
              </a:ext>
            </a:extLst>
          </p:cNvPr>
          <p:cNvSpPr>
            <a:spLocks noGrp="1"/>
          </p:cNvSpPr>
          <p:nvPr>
            <p:ph type="title"/>
          </p:nvPr>
        </p:nvSpPr>
        <p:spPr/>
        <p:txBody>
          <a:bodyPr/>
          <a:lstStyle/>
          <a:p>
            <a:pPr algn="ctr"/>
            <a:r>
              <a:rPr lang="en-US" dirty="0"/>
              <a:t>Our Town</a:t>
            </a:r>
          </a:p>
        </p:txBody>
      </p:sp>
      <p:pic>
        <p:nvPicPr>
          <p:cNvPr id="4098" name="Picture 2" descr="See the source image">
            <a:extLst>
              <a:ext uri="{FF2B5EF4-FFF2-40B4-BE49-F238E27FC236}">
                <a16:creationId xmlns:a16="http://schemas.microsoft.com/office/drawing/2014/main" id="{E4430FB6-759B-43DA-A90B-5A1B04B87B9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392483" y="1335847"/>
            <a:ext cx="3670386" cy="16516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amp Verde History Arizona">
            <a:extLst>
              <a:ext uri="{FF2B5EF4-FFF2-40B4-BE49-F238E27FC236}">
                <a16:creationId xmlns:a16="http://schemas.microsoft.com/office/drawing/2014/main" id="{2FB08224-5808-42EE-A192-1DB6A9456F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765" y="1335847"/>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942423E5-B7D7-4FFD-9F4D-9D63FE6726BB}"/>
              </a:ext>
            </a:extLst>
          </p:cNvPr>
          <p:cNvPicPr>
            <a:picLocks noGrp="1" noChangeAspect="1"/>
          </p:cNvPicPr>
          <p:nvPr>
            <p:ph idx="13"/>
          </p:nvPr>
        </p:nvPicPr>
        <p:blipFill>
          <a:blip r:embed="rId7" cstate="hqprint">
            <a:extLst>
              <a:ext uri="{28A0092B-C50C-407E-A947-70E740481C1C}">
                <a14:useLocalDpi xmlns:a14="http://schemas.microsoft.com/office/drawing/2010/main" val="0"/>
              </a:ext>
            </a:extLst>
          </a:blip>
          <a:stretch>
            <a:fillRect/>
          </a:stretch>
        </p:blipFill>
        <p:spPr>
          <a:xfrm>
            <a:off x="3962400" y="1335847"/>
            <a:ext cx="4081866" cy="2785662"/>
          </a:xfrm>
        </p:spPr>
      </p:pic>
      <p:pic>
        <p:nvPicPr>
          <p:cNvPr id="4104" name="Picture 8" descr="See the source image">
            <a:extLst>
              <a:ext uri="{FF2B5EF4-FFF2-40B4-BE49-F238E27FC236}">
                <a16:creationId xmlns:a16="http://schemas.microsoft.com/office/drawing/2014/main" id="{2C8B49AF-0BDF-4F99-BDEC-27F2ECA79B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765" y="2759795"/>
            <a:ext cx="3421635" cy="27567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B321C30-5C4F-4626-A889-A8819D9F12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765" y="4978292"/>
            <a:ext cx="2789175" cy="1447689"/>
          </a:xfrm>
          <a:prstGeom prst="rect">
            <a:avLst/>
          </a:prstGeom>
        </p:spPr>
      </p:pic>
    </p:spTree>
    <p:extLst>
      <p:ext uri="{BB962C8B-B14F-4D97-AF65-F5344CB8AC3E}">
        <p14:creationId xmlns:p14="http://schemas.microsoft.com/office/powerpoint/2010/main" val="344442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7273F9-59F9-4FB3-9D34-82C64C4F8667}"/>
              </a:ext>
            </a:extLst>
          </p:cNvPr>
          <p:cNvSpPr>
            <a:spLocks noGrp="1"/>
          </p:cNvSpPr>
          <p:nvPr>
            <p:ph type="title"/>
          </p:nvPr>
        </p:nvSpPr>
        <p:spPr>
          <a:xfrm>
            <a:off x="604434" y="448628"/>
            <a:ext cx="10983132" cy="747763"/>
          </a:xfrm>
        </p:spPr>
        <p:txBody>
          <a:bodyPr>
            <a:normAutofit/>
          </a:bodyPr>
          <a:lstStyle/>
          <a:p>
            <a:pPr algn="ctr"/>
            <a:r>
              <a:rPr lang="en-US" b="1" dirty="0"/>
              <a:t>WHAT’S YOUR NEIGHBOR INVESTING IN THEIR PUBLIC SAFETY?</a:t>
            </a:r>
          </a:p>
        </p:txBody>
      </p:sp>
      <p:sp>
        <p:nvSpPr>
          <p:cNvPr id="8" name="Content Placeholder 7">
            <a:extLst>
              <a:ext uri="{FF2B5EF4-FFF2-40B4-BE49-F238E27FC236}">
                <a16:creationId xmlns:a16="http://schemas.microsoft.com/office/drawing/2014/main" id="{50831F95-0DC9-4CEA-B6CC-2BED76DDEF74}"/>
              </a:ext>
            </a:extLst>
          </p:cNvPr>
          <p:cNvSpPr>
            <a:spLocks noGrp="1"/>
          </p:cNvSpPr>
          <p:nvPr>
            <p:ph idx="13"/>
          </p:nvPr>
        </p:nvSpPr>
        <p:spPr>
          <a:xfrm>
            <a:off x="3959225" y="1332412"/>
            <a:ext cx="3645349" cy="2322544"/>
          </a:xfrm>
        </p:spPr>
        <p:txBody>
          <a:bodyPr>
            <a:normAutofit/>
          </a:bodyPr>
          <a:lstStyle/>
          <a:p>
            <a:pPr algn="ctr">
              <a:lnSpc>
                <a:spcPct val="107000"/>
              </a:lnSpc>
              <a:spcBef>
                <a:spcPts val="0"/>
              </a:spcBef>
              <a:spcAft>
                <a:spcPts val="800"/>
              </a:spcAft>
            </a:pPr>
            <a:r>
              <a:rPr lang="en-US" dirty="0"/>
              <a:t> </a:t>
            </a:r>
            <a:r>
              <a:rPr lang="en-US" sz="1800" b="1" dirty="0">
                <a:latin typeface="Calibri" panose="020F0502020204030204" pitchFamily="34" charset="0"/>
                <a:ea typeface="Calibri" panose="020F0502020204030204" pitchFamily="34" charset="0"/>
                <a:cs typeface="Times New Roman" panose="02020603050405020304" pitchFamily="18" charset="0"/>
              </a:rPr>
              <a:t>Current Camp Verde Marshal’s Office Deputy Pay Scale: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$22.20 To $32.19 Hourly</a:t>
            </a:r>
          </a:p>
          <a:p>
            <a:pPr algn="ctr">
              <a:lnSpc>
                <a:spcPct val="107000"/>
              </a:lnSpc>
              <a:spcBef>
                <a:spcPts val="0"/>
              </a:spcBef>
              <a:spcAft>
                <a:spcPts val="800"/>
              </a:spcAft>
            </a:pPr>
            <a:r>
              <a:rPr lang="en-US"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$46,183.56 To $66,967.08 Yearly</a:t>
            </a:r>
          </a:p>
          <a:p>
            <a:pPr>
              <a:buNone/>
            </a:pPr>
            <a:endParaRPr lang="en-US" dirty="0"/>
          </a:p>
        </p:txBody>
      </p:sp>
      <p:pic>
        <p:nvPicPr>
          <p:cNvPr id="1028" name="Picture 4" descr="Image result for Police Officer Community Policing">
            <a:extLst>
              <a:ext uri="{FF2B5EF4-FFF2-40B4-BE49-F238E27FC236}">
                <a16:creationId xmlns:a16="http://schemas.microsoft.com/office/drawing/2014/main" id="{D2B0C25F-079B-47E9-B360-7B6B805B9F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2557" y="1507067"/>
            <a:ext cx="3306667" cy="2733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olice Officer Community Policing">
            <a:extLst>
              <a:ext uri="{FF2B5EF4-FFF2-40B4-BE49-F238E27FC236}">
                <a16:creationId xmlns:a16="http://schemas.microsoft.com/office/drawing/2014/main" id="{62B98F12-AB00-4272-965E-092DB44B9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42" y="3965632"/>
            <a:ext cx="3421290" cy="25447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C8FF16A-DC0A-4C66-B766-B8B75E75A6FA}"/>
              </a:ext>
            </a:extLst>
          </p:cNvPr>
          <p:cNvSpPr/>
          <p:nvPr/>
        </p:nvSpPr>
        <p:spPr>
          <a:xfrm>
            <a:off x="7942216" y="1507068"/>
            <a:ext cx="3645349" cy="4976106"/>
          </a:xfrm>
          <a:prstGeom prst="rect">
            <a:avLst/>
          </a:prstGeom>
        </p:spPr>
        <p:txBody>
          <a:bodyPr wrap="squar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Yavapai County Sheriff’s Office: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$24.28 To $36.51 Hourly</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$50,502.40 To $75,942 Yearly</a:t>
            </a: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Cottonwood Police Department: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$23.89 To $35.22 Hourly</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$49, 708.95 To $73,253.65 Yearly</a:t>
            </a: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Sedona Police Department: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$24.39 To $35.18 Hourly</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$50,731.20 To 73,174.40 Yearly</a:t>
            </a: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Arizona Department of Public Safety: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$24.85 To $34.81 Hourly</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$51,685.92 To 72,413.12 Yearly</a:t>
            </a: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Prescott Valley Police Department: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$25.91 To $36.26 Hourly</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$51,563.20 To $75,420.80 Yearly </a:t>
            </a:r>
          </a:p>
        </p:txBody>
      </p:sp>
    </p:spTree>
    <p:extLst>
      <p:ext uri="{BB962C8B-B14F-4D97-AF65-F5344CB8AC3E}">
        <p14:creationId xmlns:p14="http://schemas.microsoft.com/office/powerpoint/2010/main" val="22516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B27C8-B07D-4663-A9C3-FB881359C16F}"/>
              </a:ext>
            </a:extLst>
          </p:cNvPr>
          <p:cNvSpPr>
            <a:spLocks noGrp="1"/>
          </p:cNvSpPr>
          <p:nvPr>
            <p:ph idx="13"/>
          </p:nvPr>
        </p:nvSpPr>
        <p:spPr>
          <a:xfrm>
            <a:off x="4152677" y="1360195"/>
            <a:ext cx="3406919" cy="2388882"/>
          </a:xfrm>
        </p:spPr>
        <p:txBody>
          <a:bodyPr/>
          <a:lstStyle/>
          <a:p>
            <a:pPr algn="ctr"/>
            <a:r>
              <a:rPr lang="en-US" sz="1800" b="1" dirty="0"/>
              <a:t>Current Camp Verde Marshal’s Office Dispatcher Pay Scale:</a:t>
            </a:r>
            <a:endParaRPr lang="en-US" sz="1800" dirty="0"/>
          </a:p>
          <a:p>
            <a:pPr algn="ctr"/>
            <a:r>
              <a:rPr lang="en-US" sz="1800" dirty="0">
                <a:highlight>
                  <a:srgbClr val="FFFF00"/>
                </a:highlight>
              </a:rPr>
              <a:t>$17.08 To $24.77 Hourly</a:t>
            </a:r>
          </a:p>
          <a:p>
            <a:pPr algn="ctr"/>
            <a:r>
              <a:rPr lang="en-US" sz="1800" dirty="0">
                <a:highlight>
                  <a:srgbClr val="FFFF00"/>
                </a:highlight>
              </a:rPr>
              <a:t>$35,532.72 To $51,522.24 Yearly</a:t>
            </a:r>
          </a:p>
          <a:p>
            <a:endParaRPr lang="en-US" dirty="0"/>
          </a:p>
        </p:txBody>
      </p:sp>
      <p:sp>
        <p:nvSpPr>
          <p:cNvPr id="4" name="Title 3">
            <a:extLst>
              <a:ext uri="{FF2B5EF4-FFF2-40B4-BE49-F238E27FC236}">
                <a16:creationId xmlns:a16="http://schemas.microsoft.com/office/drawing/2014/main" id="{CC0B0CB6-1686-4AC2-BFB8-3F00C4182633}"/>
              </a:ext>
            </a:extLst>
          </p:cNvPr>
          <p:cNvSpPr>
            <a:spLocks noGrp="1"/>
          </p:cNvSpPr>
          <p:nvPr>
            <p:ph type="title"/>
          </p:nvPr>
        </p:nvSpPr>
        <p:spPr/>
        <p:txBody>
          <a:bodyPr/>
          <a:lstStyle/>
          <a:p>
            <a:pPr algn="ctr"/>
            <a:r>
              <a:rPr lang="en-US" b="1" dirty="0"/>
              <a:t>WHAT’S YOUR NEIGHBOR INVESTING IN THEIR PUBLIC SAFETY?</a:t>
            </a:r>
            <a:endParaRPr lang="en-US" dirty="0"/>
          </a:p>
        </p:txBody>
      </p:sp>
      <p:pic>
        <p:nvPicPr>
          <p:cNvPr id="1026" name="Picture 2" descr="Image result for police dispatcher">
            <a:extLst>
              <a:ext uri="{FF2B5EF4-FFF2-40B4-BE49-F238E27FC236}">
                <a16:creationId xmlns:a16="http://schemas.microsoft.com/office/drawing/2014/main" id="{1D5B7AEF-82FB-4836-9F06-C2475C78D4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4434" y="1360194"/>
            <a:ext cx="3406919" cy="22712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olice dispatcher">
            <a:extLst>
              <a:ext uri="{FF2B5EF4-FFF2-40B4-BE49-F238E27FC236}">
                <a16:creationId xmlns:a16="http://schemas.microsoft.com/office/drawing/2014/main" id="{1FB1B9E0-F23B-4894-8BF1-1F4E7AACD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269" y="4179642"/>
            <a:ext cx="3781156" cy="21254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olice dispatcher">
            <a:extLst>
              <a:ext uri="{FF2B5EF4-FFF2-40B4-BE49-F238E27FC236}">
                <a16:creationId xmlns:a16="http://schemas.microsoft.com/office/drawing/2014/main" id="{5BDE310C-9128-4030-94C6-EB70D2D10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49" y="3852489"/>
            <a:ext cx="2989004" cy="25568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C742BB4-799D-4FEC-A78E-64F00D24DA60}"/>
              </a:ext>
            </a:extLst>
          </p:cNvPr>
          <p:cNvSpPr/>
          <p:nvPr/>
        </p:nvSpPr>
        <p:spPr>
          <a:xfrm>
            <a:off x="7968342" y="1360194"/>
            <a:ext cx="3619223" cy="4944880"/>
          </a:xfrm>
          <a:prstGeom prst="rect">
            <a:avLst/>
          </a:prstGeom>
        </p:spPr>
        <p:txBody>
          <a:bodyPr wrap="square">
            <a:spAutoFit/>
          </a:bodyPr>
          <a:lstStyle/>
          <a:p>
            <a:pPr>
              <a:lnSpc>
                <a:spcPct val="106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Yavapai County Sheriff’s Office: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$18.12 To $22.11 Hourly</a:t>
            </a:r>
          </a:p>
          <a:p>
            <a:pPr>
              <a:lnSpc>
                <a:spcPct val="106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$37,689.60 To $45,988.80 Yearly</a:t>
            </a:r>
          </a:p>
          <a:p>
            <a:pPr>
              <a:lnSpc>
                <a:spcPct val="106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Cottonwood Police Department: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$19.66 To $28.97 Hourly</a:t>
            </a:r>
          </a:p>
          <a:p>
            <a:pPr>
              <a:lnSpc>
                <a:spcPct val="106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$40,892.80 To $60,257.60 Yearly</a:t>
            </a:r>
          </a:p>
          <a:p>
            <a:pPr>
              <a:lnSpc>
                <a:spcPct val="106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Sedona Police Department: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$19.11 To $27.55 Hourly</a:t>
            </a:r>
          </a:p>
          <a:p>
            <a:pPr>
              <a:lnSpc>
                <a:spcPct val="106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$39,748.80 To $57,304.00 Yearly</a:t>
            </a:r>
          </a:p>
          <a:p>
            <a:pPr>
              <a:lnSpc>
                <a:spcPct val="106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Arizona Department of Public Safety: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$19.12 To $25.20 Hourly</a:t>
            </a:r>
          </a:p>
          <a:p>
            <a:pPr>
              <a:lnSpc>
                <a:spcPct val="106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$39,769.60 To $52,416.00 Yearly</a:t>
            </a:r>
          </a:p>
          <a:p>
            <a:pPr>
              <a:lnSpc>
                <a:spcPct val="106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Prescott Police Department: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$19.60 To $31.00 Hourly </a:t>
            </a:r>
          </a:p>
          <a:p>
            <a:pPr>
              <a:lnSpc>
                <a:spcPct val="106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$40,768.00 To $64,480 Yearly</a:t>
            </a:r>
          </a:p>
        </p:txBody>
      </p:sp>
    </p:spTree>
    <p:extLst>
      <p:ext uri="{BB962C8B-B14F-4D97-AF65-F5344CB8AC3E}">
        <p14:creationId xmlns:p14="http://schemas.microsoft.com/office/powerpoint/2010/main" val="190832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330848-457C-4B2F-9FDC-6FF81AF8B029}"/>
              </a:ext>
            </a:extLst>
          </p:cNvPr>
          <p:cNvSpPr>
            <a:spLocks noGrp="1"/>
          </p:cNvSpPr>
          <p:nvPr>
            <p:ph idx="1"/>
          </p:nvPr>
        </p:nvSpPr>
        <p:spPr>
          <a:xfrm>
            <a:off x="604434" y="4206139"/>
            <a:ext cx="10983132" cy="2318396"/>
          </a:xfrm>
        </p:spPr>
        <p:txBody>
          <a:bodyPr>
            <a:normAutofit fontScale="32500" lnSpcReduction="20000"/>
          </a:bodyPr>
          <a:lstStyle/>
          <a:p>
            <a:pPr>
              <a:lnSpc>
                <a:spcPct val="120000"/>
              </a:lnSpc>
              <a:spcBef>
                <a:spcPts val="0"/>
              </a:spcBef>
              <a:spcAft>
                <a:spcPts val="0"/>
              </a:spcAft>
              <a:buNone/>
            </a:pPr>
            <a:r>
              <a:rPr lang="en-US" sz="5600" dirty="0"/>
              <a:t>-The issues with the current pay scale:</a:t>
            </a:r>
          </a:p>
          <a:p>
            <a:pPr>
              <a:lnSpc>
                <a:spcPct val="120000"/>
              </a:lnSpc>
              <a:spcBef>
                <a:spcPts val="0"/>
              </a:spcBef>
              <a:spcAft>
                <a:spcPts val="0"/>
              </a:spcAft>
              <a:buNone/>
            </a:pPr>
            <a:endParaRPr lang="en-US" sz="5600" dirty="0"/>
          </a:p>
          <a:p>
            <a:pPr>
              <a:lnSpc>
                <a:spcPct val="120000"/>
              </a:lnSpc>
              <a:spcBef>
                <a:spcPts val="0"/>
              </a:spcBef>
              <a:spcAft>
                <a:spcPts val="0"/>
              </a:spcAft>
              <a:buSzPct val="100000"/>
              <a:buNone/>
            </a:pPr>
            <a:r>
              <a:rPr lang="en-US" sz="5600" dirty="0"/>
              <a:t>-Employees do not have a clear policy depicting how or when they will reach the “Mid” or “Max” point in                 pay during their tenure at the Town of Camp Verde. </a:t>
            </a:r>
          </a:p>
          <a:p>
            <a:pPr>
              <a:lnSpc>
                <a:spcPct val="120000"/>
              </a:lnSpc>
              <a:spcBef>
                <a:spcPts val="0"/>
              </a:spcBef>
              <a:spcAft>
                <a:spcPts val="0"/>
              </a:spcAft>
              <a:buNone/>
            </a:pPr>
            <a:endParaRPr lang="en-US" sz="5600" dirty="0"/>
          </a:p>
          <a:p>
            <a:pPr>
              <a:lnSpc>
                <a:spcPct val="120000"/>
              </a:lnSpc>
              <a:spcBef>
                <a:spcPts val="0"/>
              </a:spcBef>
              <a:spcAft>
                <a:spcPts val="0"/>
              </a:spcAft>
              <a:buNone/>
            </a:pPr>
            <a:r>
              <a:rPr lang="en-US" sz="5600" dirty="0"/>
              <a:t>-There is no established policy to determine compensation for “Lateral” employees whom are already trained in their craft.</a:t>
            </a:r>
            <a:r>
              <a:rPr lang="en-US" dirty="0"/>
              <a:t> </a:t>
            </a:r>
          </a:p>
        </p:txBody>
      </p:sp>
      <p:sp>
        <p:nvSpPr>
          <p:cNvPr id="4" name="Title 3">
            <a:extLst>
              <a:ext uri="{FF2B5EF4-FFF2-40B4-BE49-F238E27FC236}">
                <a16:creationId xmlns:a16="http://schemas.microsoft.com/office/drawing/2014/main" id="{C3B5C9D8-6C7C-406F-AB0B-3CDE5F660F61}"/>
              </a:ext>
            </a:extLst>
          </p:cNvPr>
          <p:cNvSpPr>
            <a:spLocks noGrp="1"/>
          </p:cNvSpPr>
          <p:nvPr>
            <p:ph type="title"/>
          </p:nvPr>
        </p:nvSpPr>
        <p:spPr/>
        <p:txBody>
          <a:bodyPr/>
          <a:lstStyle/>
          <a:p>
            <a:pPr algn="ctr"/>
            <a:r>
              <a:rPr lang="en-US" b="1" dirty="0"/>
              <a:t>TOWN OF CAMP VERDE CURRENT PAY SCALE</a:t>
            </a:r>
          </a:p>
        </p:txBody>
      </p:sp>
      <p:graphicFrame>
        <p:nvGraphicFramePr>
          <p:cNvPr id="9" name="Table 8">
            <a:extLst>
              <a:ext uri="{FF2B5EF4-FFF2-40B4-BE49-F238E27FC236}">
                <a16:creationId xmlns:a16="http://schemas.microsoft.com/office/drawing/2014/main" id="{8A6AB4D1-BE3B-422C-88FA-62DD8D8968C4}"/>
              </a:ext>
            </a:extLst>
          </p:cNvPr>
          <p:cNvGraphicFramePr>
            <a:graphicFrameLocks noGrp="1"/>
          </p:cNvGraphicFramePr>
          <p:nvPr>
            <p:extLst>
              <p:ext uri="{D42A27DB-BD31-4B8C-83A1-F6EECF244321}">
                <p14:modId xmlns:p14="http://schemas.microsoft.com/office/powerpoint/2010/main" val="2598693243"/>
              </p:ext>
            </p:extLst>
          </p:nvPr>
        </p:nvGraphicFramePr>
        <p:xfrm>
          <a:off x="604434" y="1428180"/>
          <a:ext cx="11041261" cy="2777958"/>
        </p:xfrm>
        <a:graphic>
          <a:graphicData uri="http://schemas.openxmlformats.org/drawingml/2006/table">
            <a:tbl>
              <a:tblPr/>
              <a:tblGrid>
                <a:gridCol w="1193677">
                  <a:extLst>
                    <a:ext uri="{9D8B030D-6E8A-4147-A177-3AD203B41FA5}">
                      <a16:colId xmlns:a16="http://schemas.microsoft.com/office/drawing/2014/main" val="2201551721"/>
                    </a:ext>
                  </a:extLst>
                </a:gridCol>
                <a:gridCol w="595695">
                  <a:extLst>
                    <a:ext uri="{9D8B030D-6E8A-4147-A177-3AD203B41FA5}">
                      <a16:colId xmlns:a16="http://schemas.microsoft.com/office/drawing/2014/main" val="4157210181"/>
                    </a:ext>
                  </a:extLst>
                </a:gridCol>
                <a:gridCol w="595695">
                  <a:extLst>
                    <a:ext uri="{9D8B030D-6E8A-4147-A177-3AD203B41FA5}">
                      <a16:colId xmlns:a16="http://schemas.microsoft.com/office/drawing/2014/main" val="3454948021"/>
                    </a:ext>
                  </a:extLst>
                </a:gridCol>
                <a:gridCol w="614311">
                  <a:extLst>
                    <a:ext uri="{9D8B030D-6E8A-4147-A177-3AD203B41FA5}">
                      <a16:colId xmlns:a16="http://schemas.microsoft.com/office/drawing/2014/main" val="68372893"/>
                    </a:ext>
                  </a:extLst>
                </a:gridCol>
                <a:gridCol w="595695">
                  <a:extLst>
                    <a:ext uri="{9D8B030D-6E8A-4147-A177-3AD203B41FA5}">
                      <a16:colId xmlns:a16="http://schemas.microsoft.com/office/drawing/2014/main" val="4243229873"/>
                    </a:ext>
                  </a:extLst>
                </a:gridCol>
                <a:gridCol w="595695">
                  <a:extLst>
                    <a:ext uri="{9D8B030D-6E8A-4147-A177-3AD203B41FA5}">
                      <a16:colId xmlns:a16="http://schemas.microsoft.com/office/drawing/2014/main" val="2449347454"/>
                    </a:ext>
                  </a:extLst>
                </a:gridCol>
                <a:gridCol w="595695">
                  <a:extLst>
                    <a:ext uri="{9D8B030D-6E8A-4147-A177-3AD203B41FA5}">
                      <a16:colId xmlns:a16="http://schemas.microsoft.com/office/drawing/2014/main" val="3489400953"/>
                    </a:ext>
                  </a:extLst>
                </a:gridCol>
                <a:gridCol w="595695">
                  <a:extLst>
                    <a:ext uri="{9D8B030D-6E8A-4147-A177-3AD203B41FA5}">
                      <a16:colId xmlns:a16="http://schemas.microsoft.com/office/drawing/2014/main" val="658238973"/>
                    </a:ext>
                  </a:extLst>
                </a:gridCol>
                <a:gridCol w="595695">
                  <a:extLst>
                    <a:ext uri="{9D8B030D-6E8A-4147-A177-3AD203B41FA5}">
                      <a16:colId xmlns:a16="http://schemas.microsoft.com/office/drawing/2014/main" val="656781622"/>
                    </a:ext>
                  </a:extLst>
                </a:gridCol>
                <a:gridCol w="595695">
                  <a:extLst>
                    <a:ext uri="{9D8B030D-6E8A-4147-A177-3AD203B41FA5}">
                      <a16:colId xmlns:a16="http://schemas.microsoft.com/office/drawing/2014/main" val="4094004359"/>
                    </a:ext>
                  </a:extLst>
                </a:gridCol>
                <a:gridCol w="595695">
                  <a:extLst>
                    <a:ext uri="{9D8B030D-6E8A-4147-A177-3AD203B41FA5}">
                      <a16:colId xmlns:a16="http://schemas.microsoft.com/office/drawing/2014/main" val="1376729025"/>
                    </a:ext>
                  </a:extLst>
                </a:gridCol>
                <a:gridCol w="595695">
                  <a:extLst>
                    <a:ext uri="{9D8B030D-6E8A-4147-A177-3AD203B41FA5}">
                      <a16:colId xmlns:a16="http://schemas.microsoft.com/office/drawing/2014/main" val="1613317008"/>
                    </a:ext>
                  </a:extLst>
                </a:gridCol>
                <a:gridCol w="595695">
                  <a:extLst>
                    <a:ext uri="{9D8B030D-6E8A-4147-A177-3AD203B41FA5}">
                      <a16:colId xmlns:a16="http://schemas.microsoft.com/office/drawing/2014/main" val="2118442722"/>
                    </a:ext>
                  </a:extLst>
                </a:gridCol>
                <a:gridCol w="595695">
                  <a:extLst>
                    <a:ext uri="{9D8B030D-6E8A-4147-A177-3AD203B41FA5}">
                      <a16:colId xmlns:a16="http://schemas.microsoft.com/office/drawing/2014/main" val="365102224"/>
                    </a:ext>
                  </a:extLst>
                </a:gridCol>
                <a:gridCol w="595695">
                  <a:extLst>
                    <a:ext uri="{9D8B030D-6E8A-4147-A177-3AD203B41FA5}">
                      <a16:colId xmlns:a16="http://schemas.microsoft.com/office/drawing/2014/main" val="1879572554"/>
                    </a:ext>
                  </a:extLst>
                </a:gridCol>
                <a:gridCol w="744619">
                  <a:extLst>
                    <a:ext uri="{9D8B030D-6E8A-4147-A177-3AD203B41FA5}">
                      <a16:colId xmlns:a16="http://schemas.microsoft.com/office/drawing/2014/main" val="594323792"/>
                    </a:ext>
                  </a:extLst>
                </a:gridCol>
                <a:gridCol w="744619">
                  <a:extLst>
                    <a:ext uri="{9D8B030D-6E8A-4147-A177-3AD203B41FA5}">
                      <a16:colId xmlns:a16="http://schemas.microsoft.com/office/drawing/2014/main" val="2374197575"/>
                    </a:ext>
                  </a:extLst>
                </a:gridCol>
              </a:tblGrid>
              <a:tr h="308662">
                <a:tc gridSpan="15">
                  <a:txBody>
                    <a:bodyPr/>
                    <a:lstStyle/>
                    <a:p>
                      <a:pPr algn="l" fontAlgn="b"/>
                      <a:r>
                        <a:rPr lang="en-US" sz="1600" b="0" i="0" u="none" strike="noStrike" dirty="0">
                          <a:solidFill>
                            <a:srgbClr val="000000"/>
                          </a:solidFill>
                          <a:effectLst/>
                          <a:latin typeface="Calibri" panose="020F0502020204030204" pitchFamily="34" charset="0"/>
                        </a:rPr>
                        <a:t>Current Patrol    Starting $22.20       Mid $27.20    Max $32.20</a:t>
                      </a:r>
                    </a:p>
                  </a:txBody>
                  <a:tcPr marL="7336" marR="7336" marT="733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extLst>
                  <a:ext uri="{0D108BD9-81ED-4DB2-BD59-A6C34878D82A}">
                    <a16:rowId xmlns:a16="http://schemas.microsoft.com/office/drawing/2014/main" val="2030215229"/>
                  </a:ext>
                </a:extLst>
              </a:tr>
              <a:tr h="308662">
                <a:tc>
                  <a:txBody>
                    <a:bodyPr/>
                    <a:lstStyle/>
                    <a:p>
                      <a:pPr algn="l" fontAlgn="b"/>
                      <a:r>
                        <a:rPr lang="en-US" sz="1300" b="0" i="0" u="none" strike="noStrike" dirty="0">
                          <a:solidFill>
                            <a:srgbClr val="000000"/>
                          </a:solidFill>
                          <a:effectLst/>
                          <a:latin typeface="Calibri" panose="020F0502020204030204" pitchFamily="34" charset="0"/>
                        </a:rPr>
                        <a:t>2.5%  Increment</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$ 22.20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$ 22.76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23.32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$ 23.91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$ 24.50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$ 25.12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$ 25.75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$ 26.39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$ 27.05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$ 27.72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$ 28.42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$ 29.13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$ 29.86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$ 30.60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$ 31.37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$ 32.15 </a:t>
                      </a:r>
                    </a:p>
                  </a:txBody>
                  <a:tcPr marL="7336" marR="7336" marT="7336" marB="0" anchor="b">
                    <a:lnL>
                      <a:noFill/>
                    </a:lnL>
                    <a:lnR>
                      <a:noFill/>
                    </a:lnR>
                    <a:lnT>
                      <a:noFill/>
                    </a:lnT>
                    <a:lnB>
                      <a:noFill/>
                    </a:lnB>
                  </a:tcPr>
                </a:tc>
                <a:extLst>
                  <a:ext uri="{0D108BD9-81ED-4DB2-BD59-A6C34878D82A}">
                    <a16:rowId xmlns:a16="http://schemas.microsoft.com/office/drawing/2014/main" val="269542544"/>
                  </a:ext>
                </a:extLst>
              </a:tr>
              <a:tr h="308662">
                <a:tc>
                  <a:txBody>
                    <a:bodyPr/>
                    <a:lstStyle/>
                    <a:p>
                      <a:pPr algn="l" fontAlgn="b"/>
                      <a:r>
                        <a:rPr lang="en-US" sz="1300" b="0" i="0" u="none" strike="noStrike" dirty="0">
                          <a:solidFill>
                            <a:srgbClr val="000000"/>
                          </a:solidFill>
                          <a:effectLst/>
                          <a:latin typeface="Calibri" panose="020F0502020204030204" pitchFamily="34" charset="0"/>
                        </a:rPr>
                        <a:t>2.75% Increment</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$ 22.20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$ 22.81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23.44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$ 24.08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$ 24.74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$ 25.43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$ 26.12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$ 26.84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$ 27.58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$ 28.34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$ 29.12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$ 29.92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$ 30.74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$ 31.59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$ 32.46 </a:t>
                      </a: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extLst>
                  <a:ext uri="{0D108BD9-81ED-4DB2-BD59-A6C34878D82A}">
                    <a16:rowId xmlns:a16="http://schemas.microsoft.com/office/drawing/2014/main" val="3011001120"/>
                  </a:ext>
                </a:extLst>
              </a:tr>
              <a:tr h="308662">
                <a:tc>
                  <a:txBody>
                    <a:bodyPr/>
                    <a:lstStyle/>
                    <a:p>
                      <a:pPr algn="l" fontAlgn="b"/>
                      <a:r>
                        <a:rPr lang="en-US" sz="1300" b="0" i="0" u="none" strike="noStrike" dirty="0">
                          <a:solidFill>
                            <a:srgbClr val="000000"/>
                          </a:solidFill>
                          <a:effectLst/>
                          <a:latin typeface="Calibri" panose="020F0502020204030204" pitchFamily="34" charset="0"/>
                        </a:rPr>
                        <a:t>3% Increment</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$ 22.20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$ 22.87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23.55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$ 24.26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$ 24.99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$ 25.74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$ 26.51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$ 27.30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$ 28.12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$ 28.97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$ 29.83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$ 30.73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$ 31.65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$ 32.60 </a:t>
                      </a: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extLst>
                  <a:ext uri="{0D108BD9-81ED-4DB2-BD59-A6C34878D82A}">
                    <a16:rowId xmlns:a16="http://schemas.microsoft.com/office/drawing/2014/main" val="2925786429"/>
                  </a:ext>
                </a:extLst>
              </a:tr>
              <a:tr h="308662">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extLst>
                  <a:ext uri="{0D108BD9-81ED-4DB2-BD59-A6C34878D82A}">
                    <a16:rowId xmlns:a16="http://schemas.microsoft.com/office/drawing/2014/main" val="2910473558"/>
                  </a:ext>
                </a:extLst>
              </a:tr>
              <a:tr h="308662">
                <a:tc gridSpan="15">
                  <a:txBody>
                    <a:bodyPr/>
                    <a:lstStyle/>
                    <a:p>
                      <a:pPr algn="l" fontAlgn="b"/>
                      <a:r>
                        <a:rPr lang="en-US" sz="1600" b="0" i="0" u="none" strike="noStrike" dirty="0">
                          <a:solidFill>
                            <a:srgbClr val="000000"/>
                          </a:solidFill>
                          <a:effectLst/>
                          <a:latin typeface="Calibri" panose="020F0502020204030204" pitchFamily="34" charset="0"/>
                        </a:rPr>
                        <a:t>Current Dispatch    Starting $17.08       Mid $20.93    Max $24.77</a:t>
                      </a:r>
                    </a:p>
                  </a:txBody>
                  <a:tcPr marL="7336" marR="7336" marT="733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extLst>
                  <a:ext uri="{0D108BD9-81ED-4DB2-BD59-A6C34878D82A}">
                    <a16:rowId xmlns:a16="http://schemas.microsoft.com/office/drawing/2014/main" val="1156134197"/>
                  </a:ext>
                </a:extLst>
              </a:tr>
              <a:tr h="308662">
                <a:tc>
                  <a:txBody>
                    <a:bodyPr/>
                    <a:lstStyle/>
                    <a:p>
                      <a:pPr algn="l" fontAlgn="b"/>
                      <a:r>
                        <a:rPr lang="en-US" sz="1300" b="0" i="0" u="none" strike="noStrike" dirty="0">
                          <a:solidFill>
                            <a:srgbClr val="000000"/>
                          </a:solidFill>
                          <a:effectLst/>
                          <a:latin typeface="Calibri" panose="020F0502020204030204" pitchFamily="34" charset="0"/>
                        </a:rPr>
                        <a:t>2.5%  Increment</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$ 17.08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$ 17.51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17.94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$ 18.39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$ 18.85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$ 19.32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$ 19.81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$ 20.30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$ 20.81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$ 21.33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$ 21.86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$ 22.41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$ 22.97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$ 23.54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$ 24.13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$ 24.74 </a:t>
                      </a:r>
                    </a:p>
                  </a:txBody>
                  <a:tcPr marL="7336" marR="7336" marT="7336" marB="0" anchor="b">
                    <a:lnL>
                      <a:noFill/>
                    </a:lnL>
                    <a:lnR>
                      <a:noFill/>
                    </a:lnR>
                    <a:lnT>
                      <a:noFill/>
                    </a:lnT>
                    <a:lnB>
                      <a:noFill/>
                    </a:lnB>
                  </a:tcPr>
                </a:tc>
                <a:extLst>
                  <a:ext uri="{0D108BD9-81ED-4DB2-BD59-A6C34878D82A}">
                    <a16:rowId xmlns:a16="http://schemas.microsoft.com/office/drawing/2014/main" val="428738259"/>
                  </a:ext>
                </a:extLst>
              </a:tr>
              <a:tr h="308662">
                <a:tc>
                  <a:txBody>
                    <a:bodyPr/>
                    <a:lstStyle/>
                    <a:p>
                      <a:pPr algn="l" fontAlgn="b"/>
                      <a:r>
                        <a:rPr lang="en-US" sz="1300" b="0" i="0" u="none" strike="noStrike" dirty="0">
                          <a:solidFill>
                            <a:srgbClr val="000000"/>
                          </a:solidFill>
                          <a:effectLst/>
                          <a:latin typeface="Calibri" panose="020F0502020204030204" pitchFamily="34" charset="0"/>
                        </a:rPr>
                        <a:t>2.75% Increment</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$ 17.08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$ 17.55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18.03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$ 18.53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$ 19.04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$ 19.56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$ 20.10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$ 20.65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$ 21.22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$ 21.80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$ 22.40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$ 23.02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$ 23.65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$ 24.30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$ 24.97 </a:t>
                      </a: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extLst>
                  <a:ext uri="{0D108BD9-81ED-4DB2-BD59-A6C34878D82A}">
                    <a16:rowId xmlns:a16="http://schemas.microsoft.com/office/drawing/2014/main" val="2725268472"/>
                  </a:ext>
                </a:extLst>
              </a:tr>
              <a:tr h="308662">
                <a:tc>
                  <a:txBody>
                    <a:bodyPr/>
                    <a:lstStyle/>
                    <a:p>
                      <a:pPr algn="l" fontAlgn="b"/>
                      <a:r>
                        <a:rPr lang="en-US" sz="1300" b="0" i="0" u="none" strike="noStrike" dirty="0">
                          <a:solidFill>
                            <a:srgbClr val="000000"/>
                          </a:solidFill>
                          <a:effectLst/>
                          <a:latin typeface="Calibri" panose="020F0502020204030204" pitchFamily="34" charset="0"/>
                        </a:rPr>
                        <a:t>3% Increment</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$ 17.08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$ 17.59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18.12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$ 18.66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$ 19.22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$ 19.80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$ 20.39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$ 21.01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$ 21.64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$ 22.29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$ 22.95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$ 23.64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$ 24.35 </a:t>
                      </a:r>
                    </a:p>
                  </a:txBody>
                  <a:tcPr marL="7336" marR="7336" marT="7336"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 $ 25.08 </a:t>
                      </a: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336" marR="7336" marT="7336" marB="0" anchor="b">
                    <a:lnL>
                      <a:noFill/>
                    </a:lnL>
                    <a:lnR>
                      <a:noFill/>
                    </a:lnR>
                    <a:lnT>
                      <a:noFill/>
                    </a:lnT>
                    <a:lnB>
                      <a:noFill/>
                    </a:lnB>
                  </a:tcPr>
                </a:tc>
                <a:extLst>
                  <a:ext uri="{0D108BD9-81ED-4DB2-BD59-A6C34878D82A}">
                    <a16:rowId xmlns:a16="http://schemas.microsoft.com/office/drawing/2014/main" val="1245872154"/>
                  </a:ext>
                </a:extLst>
              </a:tr>
            </a:tbl>
          </a:graphicData>
        </a:graphic>
      </p:graphicFrame>
    </p:spTree>
    <p:extLst>
      <p:ext uri="{BB962C8B-B14F-4D97-AF65-F5344CB8AC3E}">
        <p14:creationId xmlns:p14="http://schemas.microsoft.com/office/powerpoint/2010/main" val="153691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156769-DF5A-4662-8831-24841D3E88CC}"/>
              </a:ext>
            </a:extLst>
          </p:cNvPr>
          <p:cNvSpPr>
            <a:spLocks noGrp="1"/>
          </p:cNvSpPr>
          <p:nvPr>
            <p:ph type="title"/>
          </p:nvPr>
        </p:nvSpPr>
        <p:spPr/>
        <p:txBody>
          <a:bodyPr/>
          <a:lstStyle/>
          <a:p>
            <a:pPr algn="ctr"/>
            <a:r>
              <a:rPr lang="en-US" b="1" dirty="0"/>
              <a:t>OUR PROPOSAL</a:t>
            </a:r>
          </a:p>
        </p:txBody>
      </p:sp>
      <p:graphicFrame>
        <p:nvGraphicFramePr>
          <p:cNvPr id="5" name="Table 4"/>
          <p:cNvGraphicFramePr>
            <a:graphicFrameLocks noGrp="1"/>
          </p:cNvGraphicFramePr>
          <p:nvPr>
            <p:extLst>
              <p:ext uri="{D42A27DB-BD31-4B8C-83A1-F6EECF244321}">
                <p14:modId xmlns:p14="http://schemas.microsoft.com/office/powerpoint/2010/main" val="1488244643"/>
              </p:ext>
            </p:extLst>
          </p:nvPr>
        </p:nvGraphicFramePr>
        <p:xfrm>
          <a:off x="604436" y="1551208"/>
          <a:ext cx="10983128" cy="4539348"/>
        </p:xfrm>
        <a:graphic>
          <a:graphicData uri="http://schemas.openxmlformats.org/drawingml/2006/table">
            <a:tbl>
              <a:tblPr/>
              <a:tblGrid>
                <a:gridCol w="1171898">
                  <a:extLst>
                    <a:ext uri="{9D8B030D-6E8A-4147-A177-3AD203B41FA5}">
                      <a16:colId xmlns:a16="http://schemas.microsoft.com/office/drawing/2014/main" val="1578953960"/>
                    </a:ext>
                  </a:extLst>
                </a:gridCol>
                <a:gridCol w="654082">
                  <a:extLst>
                    <a:ext uri="{9D8B030D-6E8A-4147-A177-3AD203B41FA5}">
                      <a16:colId xmlns:a16="http://schemas.microsoft.com/office/drawing/2014/main" val="1088041820"/>
                    </a:ext>
                  </a:extLst>
                </a:gridCol>
                <a:gridCol w="654082">
                  <a:extLst>
                    <a:ext uri="{9D8B030D-6E8A-4147-A177-3AD203B41FA5}">
                      <a16:colId xmlns:a16="http://schemas.microsoft.com/office/drawing/2014/main" val="2618261048"/>
                    </a:ext>
                  </a:extLst>
                </a:gridCol>
                <a:gridCol w="654082">
                  <a:extLst>
                    <a:ext uri="{9D8B030D-6E8A-4147-A177-3AD203B41FA5}">
                      <a16:colId xmlns:a16="http://schemas.microsoft.com/office/drawing/2014/main" val="3867084143"/>
                    </a:ext>
                  </a:extLst>
                </a:gridCol>
                <a:gridCol w="654082">
                  <a:extLst>
                    <a:ext uri="{9D8B030D-6E8A-4147-A177-3AD203B41FA5}">
                      <a16:colId xmlns:a16="http://schemas.microsoft.com/office/drawing/2014/main" val="3868867328"/>
                    </a:ext>
                  </a:extLst>
                </a:gridCol>
                <a:gridCol w="654082">
                  <a:extLst>
                    <a:ext uri="{9D8B030D-6E8A-4147-A177-3AD203B41FA5}">
                      <a16:colId xmlns:a16="http://schemas.microsoft.com/office/drawing/2014/main" val="4247021290"/>
                    </a:ext>
                  </a:extLst>
                </a:gridCol>
                <a:gridCol w="654082">
                  <a:extLst>
                    <a:ext uri="{9D8B030D-6E8A-4147-A177-3AD203B41FA5}">
                      <a16:colId xmlns:a16="http://schemas.microsoft.com/office/drawing/2014/main" val="2137887779"/>
                    </a:ext>
                  </a:extLst>
                </a:gridCol>
                <a:gridCol w="654082">
                  <a:extLst>
                    <a:ext uri="{9D8B030D-6E8A-4147-A177-3AD203B41FA5}">
                      <a16:colId xmlns:a16="http://schemas.microsoft.com/office/drawing/2014/main" val="3820214662"/>
                    </a:ext>
                  </a:extLst>
                </a:gridCol>
                <a:gridCol w="654082">
                  <a:extLst>
                    <a:ext uri="{9D8B030D-6E8A-4147-A177-3AD203B41FA5}">
                      <a16:colId xmlns:a16="http://schemas.microsoft.com/office/drawing/2014/main" val="1568231364"/>
                    </a:ext>
                  </a:extLst>
                </a:gridCol>
                <a:gridCol w="654082">
                  <a:extLst>
                    <a:ext uri="{9D8B030D-6E8A-4147-A177-3AD203B41FA5}">
                      <a16:colId xmlns:a16="http://schemas.microsoft.com/office/drawing/2014/main" val="1676739209"/>
                    </a:ext>
                  </a:extLst>
                </a:gridCol>
                <a:gridCol w="654082">
                  <a:extLst>
                    <a:ext uri="{9D8B030D-6E8A-4147-A177-3AD203B41FA5}">
                      <a16:colId xmlns:a16="http://schemas.microsoft.com/office/drawing/2014/main" val="3992447284"/>
                    </a:ext>
                  </a:extLst>
                </a:gridCol>
                <a:gridCol w="654082">
                  <a:extLst>
                    <a:ext uri="{9D8B030D-6E8A-4147-A177-3AD203B41FA5}">
                      <a16:colId xmlns:a16="http://schemas.microsoft.com/office/drawing/2014/main" val="809406287"/>
                    </a:ext>
                  </a:extLst>
                </a:gridCol>
                <a:gridCol w="654082">
                  <a:extLst>
                    <a:ext uri="{9D8B030D-6E8A-4147-A177-3AD203B41FA5}">
                      <a16:colId xmlns:a16="http://schemas.microsoft.com/office/drawing/2014/main" val="1676121793"/>
                    </a:ext>
                  </a:extLst>
                </a:gridCol>
                <a:gridCol w="654082">
                  <a:extLst>
                    <a:ext uri="{9D8B030D-6E8A-4147-A177-3AD203B41FA5}">
                      <a16:colId xmlns:a16="http://schemas.microsoft.com/office/drawing/2014/main" val="2295617039"/>
                    </a:ext>
                  </a:extLst>
                </a:gridCol>
                <a:gridCol w="654082">
                  <a:extLst>
                    <a:ext uri="{9D8B030D-6E8A-4147-A177-3AD203B41FA5}">
                      <a16:colId xmlns:a16="http://schemas.microsoft.com/office/drawing/2014/main" val="2021911245"/>
                    </a:ext>
                  </a:extLst>
                </a:gridCol>
                <a:gridCol w="654082">
                  <a:extLst>
                    <a:ext uri="{9D8B030D-6E8A-4147-A177-3AD203B41FA5}">
                      <a16:colId xmlns:a16="http://schemas.microsoft.com/office/drawing/2014/main" val="653319672"/>
                    </a:ext>
                  </a:extLst>
                </a:gridCol>
              </a:tblGrid>
              <a:tr h="276116">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Starting</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 year</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2 years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3 years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 years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 years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6 years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7 years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8 years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9 years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10 years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11 years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12 years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13 years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14 years</a:t>
                      </a:r>
                    </a:p>
                  </a:txBody>
                  <a:tcPr marL="9525" marR="9525" marT="9525" marB="0" anchor="b">
                    <a:lnL>
                      <a:noFill/>
                    </a:lnL>
                    <a:lnR>
                      <a:noFill/>
                    </a:lnR>
                    <a:lnT>
                      <a:noFill/>
                    </a:lnT>
                    <a:lnB>
                      <a:noFill/>
                    </a:lnB>
                  </a:tcPr>
                </a:tc>
                <a:extLst>
                  <a:ext uri="{0D108BD9-81ED-4DB2-BD59-A6C34878D82A}">
                    <a16:rowId xmlns:a16="http://schemas.microsoft.com/office/drawing/2014/main" val="926076649"/>
                  </a:ext>
                </a:extLst>
              </a:tr>
              <a:tr h="256788">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88620995"/>
                  </a:ext>
                </a:extLst>
              </a:tr>
              <a:tr h="276116">
                <a:tc>
                  <a:txBody>
                    <a:bodyPr/>
                    <a:lstStyle/>
                    <a:p>
                      <a:pPr algn="l" fontAlgn="b"/>
                      <a:r>
                        <a:rPr lang="en-US" sz="1100" b="0" i="0" u="none" strike="noStrike" dirty="0">
                          <a:solidFill>
                            <a:srgbClr val="000000"/>
                          </a:solidFill>
                          <a:effectLst/>
                          <a:latin typeface="Calibri" panose="020F0502020204030204" pitchFamily="34" charset="0"/>
                        </a:rPr>
                        <a:t>Patrol Officer</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25.00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25.75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26.52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27.32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28.14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28.98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29.85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30.75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31.67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32.62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33.60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34.61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35.64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36.71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37.81 </a:t>
                      </a:r>
                    </a:p>
                  </a:txBody>
                  <a:tcPr marL="9525" marR="9525" marT="9525" marB="0" anchor="b">
                    <a:lnL>
                      <a:noFill/>
                    </a:lnL>
                    <a:lnR>
                      <a:noFill/>
                    </a:lnR>
                    <a:lnT>
                      <a:noFill/>
                    </a:lnT>
                    <a:lnB>
                      <a:noFill/>
                    </a:lnB>
                  </a:tcPr>
                </a:tc>
                <a:extLst>
                  <a:ext uri="{0D108BD9-81ED-4DB2-BD59-A6C34878D82A}">
                    <a16:rowId xmlns:a16="http://schemas.microsoft.com/office/drawing/2014/main" val="380018722"/>
                  </a:ext>
                </a:extLst>
              </a:tr>
              <a:tr h="25678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18986801"/>
                  </a:ext>
                </a:extLst>
              </a:tr>
              <a:tr h="276116">
                <a:tc>
                  <a:txBody>
                    <a:bodyPr/>
                    <a:lstStyle/>
                    <a:p>
                      <a:pPr algn="l" fontAlgn="b"/>
                      <a:r>
                        <a:rPr lang="en-US" sz="1100" b="0" i="0" u="none" strike="noStrike" dirty="0">
                          <a:solidFill>
                            <a:srgbClr val="000000"/>
                          </a:solidFill>
                          <a:effectLst/>
                          <a:latin typeface="Calibri" panose="020F0502020204030204" pitchFamily="34" charset="0"/>
                        </a:rPr>
                        <a:t>Patrol Sergeant</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30.75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31.67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32.62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33.60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34.61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35.65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36.72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37.82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38.95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40.12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41.33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42.57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43.84 </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44249014"/>
                  </a:ext>
                </a:extLst>
              </a:tr>
              <a:tr h="25678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792711601"/>
                  </a:ext>
                </a:extLst>
              </a:tr>
              <a:tr h="276116">
                <a:tc>
                  <a:txBody>
                    <a:bodyPr/>
                    <a:lstStyle/>
                    <a:p>
                      <a:pPr algn="l" fontAlgn="b"/>
                      <a:r>
                        <a:rPr lang="en-US" sz="1100" b="0" i="0" u="none" strike="noStrike" dirty="0">
                          <a:solidFill>
                            <a:srgbClr val="000000"/>
                          </a:solidFill>
                          <a:effectLst/>
                          <a:latin typeface="Calibri" panose="020F0502020204030204" pitchFamily="34" charset="0"/>
                        </a:rPr>
                        <a:t>Dispatch</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19.25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19.83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20.42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21.03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21.67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22.32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22.99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23.68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24.39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25.12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25.87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26.65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27.45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28.27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29.12 </a:t>
                      </a:r>
                    </a:p>
                  </a:txBody>
                  <a:tcPr marL="9525" marR="9525" marT="9525" marB="0" anchor="b">
                    <a:lnL>
                      <a:noFill/>
                    </a:lnL>
                    <a:lnR>
                      <a:noFill/>
                    </a:lnR>
                    <a:lnT>
                      <a:noFill/>
                    </a:lnT>
                    <a:lnB>
                      <a:noFill/>
                    </a:lnB>
                  </a:tcPr>
                </a:tc>
                <a:extLst>
                  <a:ext uri="{0D108BD9-81ED-4DB2-BD59-A6C34878D82A}">
                    <a16:rowId xmlns:a16="http://schemas.microsoft.com/office/drawing/2014/main" val="2051704046"/>
                  </a:ext>
                </a:extLst>
              </a:tr>
              <a:tr h="25678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856489113"/>
                  </a:ext>
                </a:extLst>
              </a:tr>
              <a:tr h="276116">
                <a:tc>
                  <a:txBody>
                    <a:bodyPr/>
                    <a:lstStyle/>
                    <a:p>
                      <a:pPr algn="l" fontAlgn="b"/>
                      <a:r>
                        <a:rPr lang="en-US" sz="1100" b="0" i="0" u="none" strike="noStrike" dirty="0">
                          <a:solidFill>
                            <a:srgbClr val="000000"/>
                          </a:solidFill>
                          <a:effectLst/>
                          <a:latin typeface="Calibri" panose="020F0502020204030204" pitchFamily="34" charset="0"/>
                        </a:rPr>
                        <a:t>Dispatch Supervisor</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23.68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24.39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25.12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25.88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26.65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27.45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28.28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29.12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30.00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30.90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31.82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32.78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33.76 </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2049869"/>
                  </a:ext>
                </a:extLst>
              </a:tr>
              <a:tr h="25678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269385358"/>
                  </a:ext>
                </a:extLst>
              </a:tr>
              <a:tr h="276116">
                <a:tc>
                  <a:txBody>
                    <a:bodyPr/>
                    <a:lstStyle/>
                    <a:p>
                      <a:pPr algn="l" fontAlgn="b"/>
                      <a:r>
                        <a:rPr lang="en-US" sz="1100" b="0" i="0" u="none" strike="noStrike" dirty="0">
                          <a:solidFill>
                            <a:srgbClr val="000000"/>
                          </a:solidFill>
                          <a:effectLst/>
                          <a:latin typeface="Calibri" panose="020F0502020204030204" pitchFamily="34" charset="0"/>
                        </a:rPr>
                        <a:t>Records Specialist</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17.23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17.75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18.28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18.83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19.39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19.97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20.57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21.19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21.83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22.48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23.16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23.85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24.57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25.30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26.06 </a:t>
                      </a:r>
                    </a:p>
                  </a:txBody>
                  <a:tcPr marL="9525" marR="9525" marT="9525" marB="0" anchor="b">
                    <a:lnL>
                      <a:noFill/>
                    </a:lnL>
                    <a:lnR>
                      <a:noFill/>
                    </a:lnR>
                    <a:lnT>
                      <a:noFill/>
                    </a:lnT>
                    <a:lnB>
                      <a:noFill/>
                    </a:lnB>
                  </a:tcPr>
                </a:tc>
                <a:extLst>
                  <a:ext uri="{0D108BD9-81ED-4DB2-BD59-A6C34878D82A}">
                    <a16:rowId xmlns:a16="http://schemas.microsoft.com/office/drawing/2014/main" val="3313240602"/>
                  </a:ext>
                </a:extLst>
              </a:tr>
              <a:tr h="25678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87477673"/>
                  </a:ext>
                </a:extLst>
              </a:tr>
              <a:tr h="276116">
                <a:tc>
                  <a:txBody>
                    <a:bodyPr/>
                    <a:lstStyle/>
                    <a:p>
                      <a:pPr algn="l" fontAlgn="b"/>
                      <a:r>
                        <a:rPr lang="en-US" sz="1100" b="0" i="0" u="none" strike="noStrike" dirty="0">
                          <a:solidFill>
                            <a:srgbClr val="000000"/>
                          </a:solidFill>
                          <a:effectLst/>
                          <a:latin typeface="Calibri" panose="020F0502020204030204" pitchFamily="34" charset="0"/>
                        </a:rPr>
                        <a:t>Records Clerk</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15.10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15.55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16.02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16.50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17.00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17.51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18.03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18.57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19.13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19.70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20.29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20.90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21.53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22.17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22.84 </a:t>
                      </a:r>
                    </a:p>
                  </a:txBody>
                  <a:tcPr marL="9525" marR="9525" marT="9525" marB="0" anchor="b">
                    <a:lnL>
                      <a:noFill/>
                    </a:lnL>
                    <a:lnR>
                      <a:noFill/>
                    </a:lnR>
                    <a:lnT>
                      <a:noFill/>
                    </a:lnT>
                    <a:lnB>
                      <a:noFill/>
                    </a:lnB>
                  </a:tcPr>
                </a:tc>
                <a:extLst>
                  <a:ext uri="{0D108BD9-81ED-4DB2-BD59-A6C34878D82A}">
                    <a16:rowId xmlns:a16="http://schemas.microsoft.com/office/drawing/2014/main" val="369910933"/>
                  </a:ext>
                </a:extLst>
              </a:tr>
              <a:tr h="25678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26242173"/>
                  </a:ext>
                </a:extLst>
              </a:tr>
              <a:tr h="276116">
                <a:tc>
                  <a:txBody>
                    <a:bodyPr/>
                    <a:lstStyle/>
                    <a:p>
                      <a:pPr algn="l" fontAlgn="b"/>
                      <a:r>
                        <a:rPr lang="en-US" sz="1100" b="0" i="0" u="none" strike="noStrike" dirty="0">
                          <a:solidFill>
                            <a:srgbClr val="000000"/>
                          </a:solidFill>
                          <a:effectLst/>
                          <a:latin typeface="Calibri" panose="020F0502020204030204" pitchFamily="34" charset="0"/>
                        </a:rPr>
                        <a:t>P &amp; E Custodian</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19.25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19.83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20.42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21.03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21.67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22.32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22.99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23.68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24.39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25.12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25.87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26.65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27.45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28.27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29.12 </a:t>
                      </a:r>
                    </a:p>
                  </a:txBody>
                  <a:tcPr marL="9525" marR="9525" marT="9525" marB="0" anchor="b">
                    <a:lnL>
                      <a:noFill/>
                    </a:lnL>
                    <a:lnR>
                      <a:noFill/>
                    </a:lnR>
                    <a:lnT>
                      <a:noFill/>
                    </a:lnT>
                    <a:lnB>
                      <a:noFill/>
                    </a:lnB>
                  </a:tcPr>
                </a:tc>
                <a:extLst>
                  <a:ext uri="{0D108BD9-81ED-4DB2-BD59-A6C34878D82A}">
                    <a16:rowId xmlns:a16="http://schemas.microsoft.com/office/drawing/2014/main" val="3221753772"/>
                  </a:ext>
                </a:extLst>
              </a:tr>
              <a:tr h="25678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33568768"/>
                  </a:ext>
                </a:extLst>
              </a:tr>
              <a:tr h="276116">
                <a:tc>
                  <a:txBody>
                    <a:bodyPr/>
                    <a:lstStyle/>
                    <a:p>
                      <a:pPr algn="l" fontAlgn="b"/>
                      <a:r>
                        <a:rPr lang="en-US" sz="1100" b="0" i="0" u="none" strike="noStrike" dirty="0">
                          <a:solidFill>
                            <a:srgbClr val="000000"/>
                          </a:solidFill>
                          <a:effectLst/>
                          <a:latin typeface="Calibri" panose="020F0502020204030204" pitchFamily="34" charset="0"/>
                        </a:rPr>
                        <a:t>Animal Control</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16.75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17.25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17.77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18.30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18.85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19.42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20.00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20.60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21.22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21.85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22.51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23.19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23.88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24.60 </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25.34 </a:t>
                      </a:r>
                    </a:p>
                  </a:txBody>
                  <a:tcPr marL="9525" marR="9525" marT="9525" marB="0" anchor="b">
                    <a:lnL>
                      <a:noFill/>
                    </a:lnL>
                    <a:lnR>
                      <a:noFill/>
                    </a:lnR>
                    <a:lnT>
                      <a:noFill/>
                    </a:lnT>
                    <a:lnB>
                      <a:noFill/>
                    </a:lnB>
                  </a:tcPr>
                </a:tc>
                <a:extLst>
                  <a:ext uri="{0D108BD9-81ED-4DB2-BD59-A6C34878D82A}">
                    <a16:rowId xmlns:a16="http://schemas.microsoft.com/office/drawing/2014/main" val="69752149"/>
                  </a:ext>
                </a:extLst>
              </a:tr>
            </a:tbl>
          </a:graphicData>
        </a:graphic>
      </p:graphicFrame>
    </p:spTree>
    <p:extLst>
      <p:ext uri="{BB962C8B-B14F-4D97-AF65-F5344CB8AC3E}">
        <p14:creationId xmlns:p14="http://schemas.microsoft.com/office/powerpoint/2010/main" val="396669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B9E933-1C2F-4578-ACD2-F109C54E5216}"/>
              </a:ext>
            </a:extLst>
          </p:cNvPr>
          <p:cNvSpPr>
            <a:spLocks noGrp="1"/>
          </p:cNvSpPr>
          <p:nvPr>
            <p:ph type="title"/>
          </p:nvPr>
        </p:nvSpPr>
        <p:spPr/>
        <p:txBody>
          <a:bodyPr/>
          <a:lstStyle/>
          <a:p>
            <a:pPr algn="ctr"/>
            <a:r>
              <a:rPr lang="en-US" b="1" dirty="0"/>
              <a:t>PROPOSED WAGE ADJUSTMENTS</a:t>
            </a:r>
          </a:p>
        </p:txBody>
      </p:sp>
      <p:sp>
        <p:nvSpPr>
          <p:cNvPr id="7" name="TextBox 6">
            <a:extLst>
              <a:ext uri="{FF2B5EF4-FFF2-40B4-BE49-F238E27FC236}">
                <a16:creationId xmlns:a16="http://schemas.microsoft.com/office/drawing/2014/main" id="{FA9F91F3-5F60-4BE5-AC3C-EDAD216483FB}"/>
              </a:ext>
            </a:extLst>
          </p:cNvPr>
          <p:cNvSpPr txBox="1"/>
          <p:nvPr/>
        </p:nvSpPr>
        <p:spPr>
          <a:xfrm>
            <a:off x="6626601" y="2119163"/>
            <a:ext cx="5147576" cy="1786812"/>
          </a:xfrm>
          <a:prstGeom prst="rect">
            <a:avLst/>
          </a:prstGeom>
        </p:spPr>
        <p:txBody>
          <a:bodyPr vert="horz" wrap="none" lIns="91440" tIns="45720" rIns="91440" bIns="45720" rtlCol="0">
            <a:noAutofit/>
          </a:bodyPr>
          <a:lstStyle/>
          <a:p>
            <a:pPr marL="0" indent="0" algn="ctr">
              <a:lnSpc>
                <a:spcPts val="1800"/>
              </a:lnSpc>
              <a:spcAft>
                <a:spcPts val="600"/>
              </a:spcAft>
              <a:buNone/>
            </a:pPr>
            <a:r>
              <a:rPr lang="en-US" sz="2800" b="1" u="sng" dirty="0">
                <a:solidFill>
                  <a:prstClr val="black">
                    <a:lumMod val="75000"/>
                    <a:lumOff val="25000"/>
                  </a:prstClr>
                </a:solidFill>
                <a:latin typeface="Segoe UI" panose="020B0502040204020203" pitchFamily="34" charset="0"/>
                <a:cs typeface="Segoe UI" panose="020B0502040204020203" pitchFamily="34" charset="0"/>
              </a:rPr>
              <a:t>ANNUAL FINANICAL IMPACT:</a:t>
            </a:r>
          </a:p>
          <a:p>
            <a:pPr marL="0" indent="0" algn="ctr">
              <a:lnSpc>
                <a:spcPts val="1800"/>
              </a:lnSpc>
              <a:spcAft>
                <a:spcPts val="600"/>
              </a:spcAft>
              <a:buNone/>
            </a:pPr>
            <a:endParaRPr lang="en-US" sz="2800" b="1" u="sng" dirty="0">
              <a:solidFill>
                <a:prstClr val="black">
                  <a:lumMod val="75000"/>
                  <a:lumOff val="25000"/>
                </a:prstClr>
              </a:solidFill>
              <a:latin typeface="Segoe UI" panose="020B0502040204020203" pitchFamily="34" charset="0"/>
              <a:cs typeface="Segoe UI" panose="020B0502040204020203" pitchFamily="34" charset="0"/>
            </a:endParaRPr>
          </a:p>
          <a:p>
            <a:pPr marL="0" indent="0" algn="ctr">
              <a:lnSpc>
                <a:spcPts val="1800"/>
              </a:lnSpc>
              <a:spcAft>
                <a:spcPts val="600"/>
              </a:spcAft>
              <a:buNone/>
            </a:pPr>
            <a:endParaRPr lang="en-US" sz="1200" b="1" dirty="0">
              <a:solidFill>
                <a:prstClr val="black">
                  <a:lumMod val="75000"/>
                  <a:lumOff val="25000"/>
                </a:prstClr>
              </a:solidFill>
              <a:latin typeface="Segoe UI" panose="020B0502040204020203" pitchFamily="34" charset="0"/>
              <a:cs typeface="Segoe UI" panose="020B0502040204020203" pitchFamily="34" charset="0"/>
            </a:endParaRPr>
          </a:p>
          <a:p>
            <a:pPr marL="0" indent="0" algn="ctr">
              <a:lnSpc>
                <a:spcPts val="1800"/>
              </a:lnSpc>
              <a:spcAft>
                <a:spcPts val="600"/>
              </a:spcAft>
              <a:buNone/>
            </a:pPr>
            <a:r>
              <a:rPr lang="en-US" sz="4000" b="1" dirty="0">
                <a:solidFill>
                  <a:prstClr val="black">
                    <a:lumMod val="75000"/>
                    <a:lumOff val="25000"/>
                  </a:prstClr>
                </a:solidFill>
                <a:latin typeface="Segoe UI" panose="020B0502040204020203" pitchFamily="34" charset="0"/>
                <a:cs typeface="Segoe UI" panose="020B0502040204020203" pitchFamily="34" charset="0"/>
              </a:rPr>
              <a:t>$247,457.60</a:t>
            </a:r>
          </a:p>
        </p:txBody>
      </p:sp>
      <p:graphicFrame>
        <p:nvGraphicFramePr>
          <p:cNvPr id="13" name="Table 12">
            <a:extLst>
              <a:ext uri="{FF2B5EF4-FFF2-40B4-BE49-F238E27FC236}">
                <a16:creationId xmlns:a16="http://schemas.microsoft.com/office/drawing/2014/main" id="{BA09B7F3-5861-4A91-BEA6-C829295DE2B9}"/>
              </a:ext>
            </a:extLst>
          </p:cNvPr>
          <p:cNvGraphicFramePr>
            <a:graphicFrameLocks noGrp="1"/>
          </p:cNvGraphicFramePr>
          <p:nvPr>
            <p:extLst>
              <p:ext uri="{D42A27DB-BD31-4B8C-83A1-F6EECF244321}">
                <p14:modId xmlns:p14="http://schemas.microsoft.com/office/powerpoint/2010/main" val="545852853"/>
              </p:ext>
            </p:extLst>
          </p:nvPr>
        </p:nvGraphicFramePr>
        <p:xfrm>
          <a:off x="10096498" y="4887684"/>
          <a:ext cx="203200" cy="792480"/>
        </p:xfrm>
        <a:graphic>
          <a:graphicData uri="http://schemas.openxmlformats.org/drawingml/2006/table">
            <a:tbl>
              <a:tblPr/>
              <a:tblGrid>
                <a:gridCol w="40640">
                  <a:extLst>
                    <a:ext uri="{9D8B030D-6E8A-4147-A177-3AD203B41FA5}">
                      <a16:colId xmlns:a16="http://schemas.microsoft.com/office/drawing/2014/main" val="2267590400"/>
                    </a:ext>
                  </a:extLst>
                </a:gridCol>
                <a:gridCol w="40640">
                  <a:extLst>
                    <a:ext uri="{9D8B030D-6E8A-4147-A177-3AD203B41FA5}">
                      <a16:colId xmlns:a16="http://schemas.microsoft.com/office/drawing/2014/main" val="2522546235"/>
                    </a:ext>
                  </a:extLst>
                </a:gridCol>
                <a:gridCol w="40640">
                  <a:extLst>
                    <a:ext uri="{9D8B030D-6E8A-4147-A177-3AD203B41FA5}">
                      <a16:colId xmlns:a16="http://schemas.microsoft.com/office/drawing/2014/main" val="831593728"/>
                    </a:ext>
                  </a:extLst>
                </a:gridCol>
                <a:gridCol w="40640">
                  <a:extLst>
                    <a:ext uri="{9D8B030D-6E8A-4147-A177-3AD203B41FA5}">
                      <a16:colId xmlns:a16="http://schemas.microsoft.com/office/drawing/2014/main" val="3509108673"/>
                    </a:ext>
                  </a:extLst>
                </a:gridCol>
                <a:gridCol w="40640">
                  <a:extLst>
                    <a:ext uri="{9D8B030D-6E8A-4147-A177-3AD203B41FA5}">
                      <a16:colId xmlns:a16="http://schemas.microsoft.com/office/drawing/2014/main" val="3340457113"/>
                    </a:ext>
                  </a:extLst>
                </a:gridCol>
              </a:tblGrid>
              <a:tr h="83213">
                <a:tc>
                  <a:txBody>
                    <a:bodyPr/>
                    <a:lstStyle/>
                    <a:p>
                      <a:pPr algn="r"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025013166"/>
                  </a:ext>
                </a:extLst>
              </a:tr>
              <a:tr h="83213">
                <a:tc>
                  <a:txBody>
                    <a:bodyPr/>
                    <a:lstStyle/>
                    <a:p>
                      <a:pPr algn="r"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275400990"/>
                  </a:ext>
                </a:extLst>
              </a:tr>
              <a:tr h="96527">
                <a:tc>
                  <a:txBody>
                    <a:bodyPr/>
                    <a:lstStyle/>
                    <a:p>
                      <a:pPr algn="r"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230331760"/>
                  </a:ext>
                </a:extLst>
              </a:tr>
              <a:tr h="83213">
                <a:tc>
                  <a:txBody>
                    <a:bodyPr/>
                    <a:lstStyle/>
                    <a:p>
                      <a:pPr algn="r"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gridSpan="2">
                  <a:txBody>
                    <a:bodyPr/>
                    <a:lstStyle/>
                    <a:p>
                      <a:pPr algn="ctr" fontAlgn="b"/>
                      <a:endParaRPr lang="en-US" sz="12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163103438"/>
                  </a:ext>
                </a:extLst>
              </a:tr>
            </a:tbl>
          </a:graphicData>
        </a:graphic>
      </p:graphicFrame>
      <p:graphicFrame>
        <p:nvGraphicFramePr>
          <p:cNvPr id="19" name="Table 18">
            <a:extLst>
              <a:ext uri="{FF2B5EF4-FFF2-40B4-BE49-F238E27FC236}">
                <a16:creationId xmlns:a16="http://schemas.microsoft.com/office/drawing/2014/main" id="{38C7E164-CD27-4060-A753-40BC61113B1F}"/>
              </a:ext>
            </a:extLst>
          </p:cNvPr>
          <p:cNvGraphicFramePr>
            <a:graphicFrameLocks noGrp="1"/>
          </p:cNvGraphicFramePr>
          <p:nvPr>
            <p:extLst>
              <p:ext uri="{D42A27DB-BD31-4B8C-83A1-F6EECF244321}">
                <p14:modId xmlns:p14="http://schemas.microsoft.com/office/powerpoint/2010/main" val="736845885"/>
              </p:ext>
            </p:extLst>
          </p:nvPr>
        </p:nvGraphicFramePr>
        <p:xfrm>
          <a:off x="250888" y="1290673"/>
          <a:ext cx="6347721" cy="4307695"/>
        </p:xfrm>
        <a:graphic>
          <a:graphicData uri="http://schemas.openxmlformats.org/drawingml/2006/table">
            <a:tbl>
              <a:tblPr/>
              <a:tblGrid>
                <a:gridCol w="1542809">
                  <a:extLst>
                    <a:ext uri="{9D8B030D-6E8A-4147-A177-3AD203B41FA5}">
                      <a16:colId xmlns:a16="http://schemas.microsoft.com/office/drawing/2014/main" val="2935749978"/>
                    </a:ext>
                  </a:extLst>
                </a:gridCol>
                <a:gridCol w="1542809">
                  <a:extLst>
                    <a:ext uri="{9D8B030D-6E8A-4147-A177-3AD203B41FA5}">
                      <a16:colId xmlns:a16="http://schemas.microsoft.com/office/drawing/2014/main" val="981066222"/>
                    </a:ext>
                  </a:extLst>
                </a:gridCol>
                <a:gridCol w="328468">
                  <a:extLst>
                    <a:ext uri="{9D8B030D-6E8A-4147-A177-3AD203B41FA5}">
                      <a16:colId xmlns:a16="http://schemas.microsoft.com/office/drawing/2014/main" val="2506194521"/>
                    </a:ext>
                  </a:extLst>
                </a:gridCol>
                <a:gridCol w="1011950">
                  <a:extLst>
                    <a:ext uri="{9D8B030D-6E8A-4147-A177-3AD203B41FA5}">
                      <a16:colId xmlns:a16="http://schemas.microsoft.com/office/drawing/2014/main" val="4213797294"/>
                    </a:ext>
                  </a:extLst>
                </a:gridCol>
                <a:gridCol w="1028538">
                  <a:extLst>
                    <a:ext uri="{9D8B030D-6E8A-4147-A177-3AD203B41FA5}">
                      <a16:colId xmlns:a16="http://schemas.microsoft.com/office/drawing/2014/main" val="2092671203"/>
                    </a:ext>
                  </a:extLst>
                </a:gridCol>
                <a:gridCol w="893147">
                  <a:extLst>
                    <a:ext uri="{9D8B030D-6E8A-4147-A177-3AD203B41FA5}">
                      <a16:colId xmlns:a16="http://schemas.microsoft.com/office/drawing/2014/main" val="2588015772"/>
                    </a:ext>
                  </a:extLst>
                </a:gridCol>
              </a:tblGrid>
              <a:tr h="604806">
                <a:tc gridSpan="3">
                  <a:txBody>
                    <a:bodyPr/>
                    <a:lstStyle/>
                    <a:p>
                      <a:pPr algn="ctr" fontAlgn="b"/>
                      <a:endParaRPr lang="en-US" sz="14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1400" b="0" i="0" u="none" strike="noStrike" dirty="0">
                          <a:solidFill>
                            <a:srgbClr val="000000"/>
                          </a:solidFill>
                          <a:effectLst/>
                          <a:latin typeface="Calibri" panose="020F0502020204030204" pitchFamily="34" charset="0"/>
                        </a:rPr>
                        <a:t> Current Pay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Projected Pay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 Increase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01163076"/>
                  </a:ext>
                </a:extLst>
              </a:tr>
              <a:tr h="370289">
                <a:tc gridSpan="2">
                  <a:txBody>
                    <a:bodyPr/>
                    <a:lstStyle/>
                    <a:p>
                      <a:pPr algn="ctr" fontAlgn="b"/>
                      <a:r>
                        <a:rPr lang="en-US" sz="1600" b="0" i="0" u="none" strike="noStrike" dirty="0">
                          <a:solidFill>
                            <a:srgbClr val="000000"/>
                          </a:solidFill>
                          <a:effectLst/>
                          <a:latin typeface="Calibri" panose="020F0502020204030204" pitchFamily="34" charset="0"/>
                        </a:rPr>
                        <a:t>    Patrol Total</a:t>
                      </a:r>
                    </a:p>
                  </a:txBody>
                  <a:tcPr marL="7620" marR="7620" marT="7620" marB="0" anchor="b">
                    <a:lnL>
                      <a:noFill/>
                    </a:lnL>
                    <a:lnR>
                      <a:noFill/>
                    </a:lnR>
                    <a:lnT>
                      <a:noFill/>
                    </a:lnT>
                    <a:lnB>
                      <a:noFill/>
                    </a:lnB>
                  </a:tcPr>
                </a:tc>
                <a:tc hMerge="1">
                  <a:txBody>
                    <a:bodyPr/>
                    <a:lstStyle/>
                    <a:p>
                      <a:endParaRPr lang="en-US"/>
                    </a:p>
                  </a:txBody>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$ 347.91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effectLst/>
                          <a:latin typeface="Calibri" panose="020F0502020204030204" pitchFamily="34" charset="0"/>
                        </a:rPr>
                        <a:t> $   416.35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20%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271346088"/>
                  </a:ext>
                </a:extLst>
              </a:tr>
              <a:tr h="296231">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928574392"/>
                  </a:ext>
                </a:extLst>
              </a:tr>
              <a:tr h="370289">
                <a:tc gridSpan="2">
                  <a:txBody>
                    <a:bodyPr/>
                    <a:lstStyle/>
                    <a:p>
                      <a:pPr algn="ctr" fontAlgn="b"/>
                      <a:r>
                        <a:rPr lang="en-US" sz="1600" b="0" i="0" u="none" strike="noStrike" dirty="0">
                          <a:solidFill>
                            <a:srgbClr val="000000"/>
                          </a:solidFill>
                          <a:effectLst/>
                          <a:latin typeface="Calibri" panose="020F0502020204030204" pitchFamily="34" charset="0"/>
                        </a:rPr>
                        <a:t>Sergeant Total</a:t>
                      </a:r>
                    </a:p>
                  </a:txBody>
                  <a:tcPr marL="7620" marR="7620" marT="7620" marB="0" anchor="b">
                    <a:lnL>
                      <a:noFill/>
                    </a:lnL>
                    <a:lnR>
                      <a:noFill/>
                    </a:lnR>
                    <a:lnT>
                      <a:noFill/>
                    </a:lnT>
                    <a:lnB>
                      <a:noFill/>
                    </a:lnB>
                  </a:tcPr>
                </a:tc>
                <a:tc hMerge="1">
                  <a:txBody>
                    <a:bodyPr/>
                    <a:lstStyle/>
                    <a:p>
                      <a:endParaRPr lang="en-US"/>
                    </a:p>
                  </a:txBody>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   94.18 </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   105.33 </a:t>
                      </a:r>
                    </a:p>
                  </a:txBody>
                  <a:tcPr marL="7620" marR="7620" marT="7620" marB="0" anchor="b">
                    <a:lnL>
                      <a:noFill/>
                    </a:lnL>
                    <a:lnR>
                      <a:noFill/>
                    </a:lnR>
                    <a:lnT>
                      <a:noFill/>
                    </a:lnT>
                    <a:lnB>
                      <a:noFill/>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12%</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2164478627"/>
                  </a:ext>
                </a:extLst>
              </a:tr>
              <a:tr h="296231">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096151084"/>
                  </a:ext>
                </a:extLst>
              </a:tr>
              <a:tr h="370289">
                <a:tc gridSpan="2">
                  <a:txBody>
                    <a:bodyPr/>
                    <a:lstStyle/>
                    <a:p>
                      <a:pPr algn="ctr" fontAlgn="b"/>
                      <a:r>
                        <a:rPr lang="en-US" sz="1600" b="0" i="0" u="none" strike="noStrike" dirty="0">
                          <a:solidFill>
                            <a:srgbClr val="000000"/>
                          </a:solidFill>
                          <a:effectLst/>
                          <a:latin typeface="Calibri" panose="020F0502020204030204" pitchFamily="34" charset="0"/>
                        </a:rPr>
                        <a:t>Dispatch Total </a:t>
                      </a:r>
                    </a:p>
                  </a:txBody>
                  <a:tcPr marL="7620" marR="7620" marT="7620" marB="0" anchor="b">
                    <a:lnL>
                      <a:noFill/>
                    </a:lnL>
                    <a:lnR>
                      <a:noFill/>
                    </a:lnR>
                    <a:lnT>
                      <a:noFill/>
                    </a:lnT>
                    <a:lnB>
                      <a:noFill/>
                    </a:lnB>
                  </a:tcPr>
                </a:tc>
                <a:tc hMerge="1">
                  <a:txBody>
                    <a:bodyPr/>
                    <a:lstStyle/>
                    <a:p>
                      <a:endParaRPr lang="en-US"/>
                    </a:p>
                  </a:txBody>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$ 147.84 </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   178.71 </a:t>
                      </a:r>
                    </a:p>
                  </a:txBody>
                  <a:tcPr marL="7620" marR="7620" marT="7620" marB="0" anchor="b">
                    <a:lnL>
                      <a:noFill/>
                    </a:lnL>
                    <a:lnR>
                      <a:noFill/>
                    </a:lnR>
                    <a:lnT>
                      <a:noFill/>
                    </a:lnT>
                    <a:lnB>
                      <a:noFill/>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708162160"/>
                  </a:ext>
                </a:extLst>
              </a:tr>
              <a:tr h="296231">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980698677"/>
                  </a:ext>
                </a:extLst>
              </a:tr>
              <a:tr h="370289">
                <a:tc gridSpan="2">
                  <a:txBody>
                    <a:bodyPr/>
                    <a:lstStyle/>
                    <a:p>
                      <a:pPr algn="ctr" fontAlgn="b"/>
                      <a:r>
                        <a:rPr lang="en-US" sz="1600" b="0" i="0" u="none" strike="noStrike" dirty="0">
                          <a:solidFill>
                            <a:srgbClr val="000000"/>
                          </a:solidFill>
                          <a:effectLst/>
                          <a:latin typeface="Calibri" panose="020F0502020204030204" pitchFamily="34" charset="0"/>
                        </a:rPr>
                        <a:t>Records Total</a:t>
                      </a:r>
                    </a:p>
                  </a:txBody>
                  <a:tcPr marL="7620" marR="7620" marT="7620" marB="0" anchor="b">
                    <a:lnL>
                      <a:noFill/>
                    </a:lnL>
                    <a:lnR>
                      <a:noFill/>
                    </a:lnR>
                    <a:lnT>
                      <a:noFill/>
                    </a:lnT>
                    <a:lnB>
                      <a:noFill/>
                    </a:lnB>
                  </a:tcPr>
                </a:tc>
                <a:tc hMerge="1">
                  <a:txBody>
                    <a:bodyPr/>
                    <a:lstStyle/>
                    <a:p>
                      <a:endParaRPr lang="en-US"/>
                    </a:p>
                  </a:txBody>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   31.26 </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    32.85</a:t>
                      </a:r>
                    </a:p>
                  </a:txBody>
                  <a:tcPr marL="7620" marR="7620" marT="7620" marB="0" anchor="b">
                    <a:lnL>
                      <a:noFill/>
                    </a:lnL>
                    <a:lnR>
                      <a:noFill/>
                    </a:lnR>
                    <a:lnT>
                      <a:noFill/>
                    </a:lnT>
                    <a:lnB>
                      <a:noFill/>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5%</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2173895779"/>
                  </a:ext>
                </a:extLst>
              </a:tr>
              <a:tr h="296231">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949345586"/>
                  </a:ext>
                </a:extLst>
              </a:tr>
              <a:tr h="370289">
                <a:tc gridSpan="2">
                  <a:txBody>
                    <a:bodyPr/>
                    <a:lstStyle/>
                    <a:p>
                      <a:pPr algn="ctr" fontAlgn="b"/>
                      <a:r>
                        <a:rPr lang="en-US" sz="1600" b="0" i="0" u="none" strike="noStrike" dirty="0">
                          <a:solidFill>
                            <a:srgbClr val="000000"/>
                          </a:solidFill>
                          <a:effectLst/>
                          <a:latin typeface="Calibri" panose="020F0502020204030204" pitchFamily="34" charset="0"/>
                        </a:rPr>
                        <a:t>ACO/Evidence/Quartermaster</a:t>
                      </a:r>
                    </a:p>
                  </a:txBody>
                  <a:tcPr marL="7620" marR="7620" marT="7620" marB="0" anchor="b">
                    <a:lnL>
                      <a:noFill/>
                    </a:lnL>
                    <a:lnR>
                      <a:noFill/>
                    </a:lnR>
                    <a:lnT>
                      <a:noFill/>
                    </a:lnT>
                    <a:lnB>
                      <a:noFill/>
                    </a:lnB>
                  </a:tcPr>
                </a:tc>
                <a:tc hMerge="1">
                  <a:txBody>
                    <a:bodyPr/>
                    <a:lstStyle/>
                    <a:p>
                      <a:endParaRPr lang="en-US"/>
                    </a:p>
                  </a:txBody>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   60.55 </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    67.47 </a:t>
                      </a:r>
                    </a:p>
                  </a:txBody>
                  <a:tcPr marL="7620" marR="7620" marT="7620" marB="0" anchor="b">
                    <a:lnL>
                      <a:noFill/>
                    </a:lnL>
                    <a:lnR>
                      <a:noFill/>
                    </a:lnR>
                    <a:lnT>
                      <a:noFill/>
                    </a:lnT>
                    <a:lnB>
                      <a:noFill/>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3821459707"/>
                  </a:ext>
                </a:extLst>
              </a:tr>
              <a:tr h="296231">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891000317"/>
                  </a:ext>
                </a:extLst>
              </a:tr>
              <a:tr h="370289">
                <a:tc gridSpan="2">
                  <a:txBody>
                    <a:bodyPr/>
                    <a:lstStyle/>
                    <a:p>
                      <a:pPr algn="ctr" fontAlgn="b"/>
                      <a:r>
                        <a:rPr lang="en-US" sz="1600" b="0" i="0" u="none" strike="noStrike" dirty="0">
                          <a:solidFill>
                            <a:srgbClr val="000000"/>
                          </a:solidFill>
                          <a:effectLst/>
                          <a:latin typeface="Calibri" panose="020F0502020204030204" pitchFamily="34" charset="0"/>
                        </a:rPr>
                        <a:t>CVMO Hourly Employees Total </a:t>
                      </a:r>
                    </a:p>
                  </a:txBody>
                  <a:tcPr marL="7620" marR="7620" marT="7620" marB="0" anchor="b">
                    <a:lnL>
                      <a:noFill/>
                    </a:lnL>
                    <a:lnR>
                      <a:noFill/>
                    </a:lnR>
                    <a:lnT>
                      <a:noFill/>
                    </a:lnT>
                    <a:lnB>
                      <a:noFill/>
                    </a:lnB>
                  </a:tcPr>
                </a:tc>
                <a:tc hMerge="1">
                  <a:txBody>
                    <a:bodyPr/>
                    <a:lstStyle/>
                    <a:p>
                      <a:endParaRPr lang="en-US"/>
                    </a:p>
                  </a:txBody>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$ 681.74 </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    800.71</a:t>
                      </a:r>
                    </a:p>
                  </a:txBody>
                  <a:tcPr marL="7620" marR="7620" marT="7620" marB="0" anchor="b">
                    <a:lnL>
                      <a:noFill/>
                    </a:lnL>
                    <a:lnR>
                      <a:noFill/>
                    </a:lnR>
                    <a:lnT>
                      <a:noFill/>
                    </a:lnT>
                    <a:lnB>
                      <a:noFill/>
                    </a:lnB>
                    <a:solidFill>
                      <a:srgbClr val="FFFF00"/>
                    </a:solidFill>
                  </a:tcPr>
                </a:tc>
                <a:tc>
                  <a:txBody>
                    <a:bodyPr/>
                    <a:lstStyle/>
                    <a:p>
                      <a:pPr algn="ctr" fontAlgn="b"/>
                      <a:r>
                        <a:rPr lang="en-US" sz="1600" b="0" i="0" u="none" strike="noStrike" dirty="0">
                          <a:solidFill>
                            <a:srgbClr val="000000"/>
                          </a:solidFill>
                          <a:effectLst/>
                          <a:latin typeface="Calibri" panose="020F0502020204030204" pitchFamily="34" charset="0"/>
                        </a:rPr>
                        <a:t>17%</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3068826154"/>
                  </a:ext>
                </a:extLst>
              </a:tr>
            </a:tbl>
          </a:graphicData>
        </a:graphic>
      </p:graphicFrame>
    </p:spTree>
    <p:extLst>
      <p:ext uri="{BB962C8B-B14F-4D97-AF65-F5344CB8AC3E}">
        <p14:creationId xmlns:p14="http://schemas.microsoft.com/office/powerpoint/2010/main" val="336058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02A96E-1E13-4728-B89F-5B0E9C30D269}"/>
              </a:ext>
            </a:extLst>
          </p:cNvPr>
          <p:cNvSpPr>
            <a:spLocks noGrp="1"/>
          </p:cNvSpPr>
          <p:nvPr>
            <p:ph idx="13"/>
          </p:nvPr>
        </p:nvSpPr>
        <p:spPr>
          <a:xfrm>
            <a:off x="604435" y="1507068"/>
            <a:ext cx="10935008" cy="4669896"/>
          </a:xfrm>
        </p:spPr>
        <p:txBody>
          <a:bodyPr/>
          <a:lstStyle/>
          <a:p>
            <a:r>
              <a:rPr lang="en-US" sz="1400" b="1" dirty="0"/>
              <a:t>PAID TIME OFF (PTO) SELL BACK PROGRAM</a:t>
            </a:r>
            <a:r>
              <a:rPr lang="en-US" dirty="0"/>
              <a:t> – Once a year allow the employee to be paid out for their comp time and up to 1 week of vacation time per year.</a:t>
            </a:r>
          </a:p>
          <a:p>
            <a:r>
              <a:rPr lang="en-US" sz="1400" b="1" dirty="0"/>
              <a:t>DEFERRED COMPENSATION PLAN (457B)</a:t>
            </a:r>
            <a:r>
              <a:rPr lang="en-US" dirty="0"/>
              <a:t> – For sworn employees a contribution paid by the Town equivalent to the Social Security contribution.</a:t>
            </a:r>
          </a:p>
          <a:p>
            <a:r>
              <a:rPr lang="en-US" sz="1400" b="1" dirty="0"/>
              <a:t>DEPENDANT MEDICAL INSURANCE</a:t>
            </a:r>
            <a:r>
              <a:rPr lang="en-US" dirty="0"/>
              <a:t> – Increase the amount the Town pays for dependent medical insurance by 10% per year until the Town pays 75% of dependent coverage.</a:t>
            </a:r>
          </a:p>
          <a:p>
            <a:r>
              <a:rPr lang="en-US" sz="1400" b="1" dirty="0"/>
              <a:t>MEDICAL COVERAGE FOR RETIRING CVMO EMPLOYEES</a:t>
            </a:r>
            <a:r>
              <a:rPr lang="en-US" dirty="0"/>
              <a:t> – The Town pays employee only medical insurance until the employee is eligible for Medicare.  The employee must retire with at least 20 years of service to the Town. </a:t>
            </a:r>
          </a:p>
          <a:p>
            <a:r>
              <a:rPr lang="en-US" sz="1400" b="1" dirty="0"/>
              <a:t>LIFE INSURANCE COVERAGE</a:t>
            </a:r>
            <a:r>
              <a:rPr lang="en-US" dirty="0"/>
              <a:t> – Increase the Town provided life insurance from $50,000 to $100,000 for sworn employees.</a:t>
            </a:r>
          </a:p>
          <a:p>
            <a:r>
              <a:rPr lang="en-US" sz="1400" b="1" dirty="0"/>
              <a:t>HOLIDAY PAY</a:t>
            </a:r>
            <a:r>
              <a:rPr lang="en-US" dirty="0"/>
              <a:t> – Remove the Holiday Accrual and pay a straight 8 hours per Town holiday whether they work or not.  If the employee works the holiday he/she is still paid at time and a half for hours worked. </a:t>
            </a:r>
          </a:p>
          <a:p>
            <a:r>
              <a:rPr lang="en-US" sz="1400" b="1" dirty="0"/>
              <a:t>UNIFORM ALLOWANCE</a:t>
            </a:r>
            <a:r>
              <a:rPr lang="en-US" dirty="0"/>
              <a:t> – Increase the sworn employees uniform allowance to $1,500 per year.</a:t>
            </a:r>
          </a:p>
        </p:txBody>
      </p:sp>
      <p:sp>
        <p:nvSpPr>
          <p:cNvPr id="4" name="Title 3">
            <a:extLst>
              <a:ext uri="{FF2B5EF4-FFF2-40B4-BE49-F238E27FC236}">
                <a16:creationId xmlns:a16="http://schemas.microsoft.com/office/drawing/2014/main" id="{957ACEBB-7780-438E-B6A3-912580E5B92A}"/>
              </a:ext>
            </a:extLst>
          </p:cNvPr>
          <p:cNvSpPr>
            <a:spLocks noGrp="1"/>
          </p:cNvSpPr>
          <p:nvPr>
            <p:ph type="title"/>
          </p:nvPr>
        </p:nvSpPr>
        <p:spPr/>
        <p:txBody>
          <a:bodyPr/>
          <a:lstStyle/>
          <a:p>
            <a:pPr algn="ctr"/>
            <a:r>
              <a:rPr lang="en-US" dirty="0"/>
              <a:t>PROPOSED BENEFITS</a:t>
            </a:r>
          </a:p>
        </p:txBody>
      </p:sp>
    </p:spTree>
    <p:extLst>
      <p:ext uri="{BB962C8B-B14F-4D97-AF65-F5344CB8AC3E}">
        <p14:creationId xmlns:p14="http://schemas.microsoft.com/office/powerpoint/2010/main" val="3832667202"/>
      </p:ext>
    </p:extLst>
  </p:cSld>
  <p:clrMapOvr>
    <a:masterClrMapping/>
  </p:clrMapOvr>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TM16411177_Bring Your Presentations_win32_mlw - v3" id="{DE0A717D-0B12-4D44-8613-A03A4CD6D7EE}" vid="{30B64ACD-7D47-478C-8DC1-E97D1D075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480f6609812271f56e53f2aff71704">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b48d77c16982ba2890c3fe2b4c067b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90717D-CB20-4004-8DD0-01756D9D039A}">
  <ds:schemaRefs>
    <ds:schemaRef ds:uri="http://schemas.microsoft.com/office/infopath/2007/PartnerControls"/>
    <ds:schemaRef ds:uri="http://schemas.openxmlformats.org/package/2006/metadata/core-properties"/>
    <ds:schemaRef ds:uri="http://schemas.microsoft.com/office/2006/metadata/properties"/>
    <ds:schemaRef ds:uri="http://purl.org/dc/terms/"/>
    <ds:schemaRef ds:uri="16c05727-aa75-4e4a-9b5f-8a80a1165891"/>
    <ds:schemaRef ds:uri="http://purl.org/dc/elements/1.1/"/>
    <ds:schemaRef ds:uri="http://schemas.microsoft.com/office/2006/documentManagement/types"/>
    <ds:schemaRef ds:uri="http://purl.org/dc/dcmitype/"/>
    <ds:schemaRef ds:uri="http://www.w3.org/XML/1998/namespace"/>
    <ds:schemaRef ds:uri="71af3243-3dd4-4a8d-8c0d-dd76da1f02a5"/>
  </ds:schemaRefs>
</ds:datastoreItem>
</file>

<file path=customXml/itemProps2.xml><?xml version="1.0" encoding="utf-8"?>
<ds:datastoreItem xmlns:ds="http://schemas.openxmlformats.org/officeDocument/2006/customXml" ds:itemID="{C620A972-1CDD-4EF3-89C2-EBD9E5E1F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A56FF6-92BD-46DE-9059-01B9F08E88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Bring your presentations to life with 3D</Template>
  <TotalTime>0</TotalTime>
  <Words>1486</Words>
  <Application>Microsoft Office PowerPoint</Application>
  <PresentationFormat>Widescreen</PresentationFormat>
  <Paragraphs>340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Segoe UI</vt:lpstr>
      <vt:lpstr>Segoe UI Light</vt:lpstr>
      <vt:lpstr>Times New Roman</vt:lpstr>
      <vt:lpstr>Get Started with 3D</vt:lpstr>
      <vt:lpstr>CAMP VERDE PUBLIC SAFETY ASSOCIATION </vt:lpstr>
      <vt:lpstr>Introduction</vt:lpstr>
      <vt:lpstr>Our Town</vt:lpstr>
      <vt:lpstr>WHAT’S YOUR NEIGHBOR INVESTING IN THEIR PUBLIC SAFETY?</vt:lpstr>
      <vt:lpstr>WHAT’S YOUR NEIGHBOR INVESTING IN THEIR PUBLIC SAFETY?</vt:lpstr>
      <vt:lpstr>TOWN OF CAMP VERDE CURRENT PAY SCALE</vt:lpstr>
      <vt:lpstr>OUR PROPOSAL</vt:lpstr>
      <vt:lpstr>PROPOSED WAGE ADJUSTMENTS</vt:lpstr>
      <vt:lpstr>PROPOSED BENEFITS</vt:lpstr>
      <vt:lpstr>THANK YOU FOR YOUR CONSIDERATION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2021-05-03T15:20:31Z</dcterms:created>
  <dcterms:modified xsi:type="dcterms:W3CDTF">2021-06-01T14:51:01Z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